
<file path=[Content_Types].xml><?xml version="1.0" encoding="utf-8"?>
<Types xmlns="http://schemas.openxmlformats.org/package/2006/content-types">
  <Default Extension="png" ContentType="image/png"/>
  <Default Extension="jpeg" ContentType="image/jpeg"/>
  <Default Extension="m4a" ContentType="audio/mp4"/>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7" r:id="rId1"/>
  </p:sldMasterIdLst>
  <p:notesMasterIdLst>
    <p:notesMasterId r:id="rId23"/>
  </p:notesMasterIdLst>
  <p:sldIdLst>
    <p:sldId id="256" r:id="rId2"/>
    <p:sldId id="257" r:id="rId3"/>
    <p:sldId id="258" r:id="rId4"/>
    <p:sldId id="259" r:id="rId5"/>
    <p:sldId id="260" r:id="rId6"/>
    <p:sldId id="273" r:id="rId7"/>
    <p:sldId id="274" r:id="rId8"/>
    <p:sldId id="275" r:id="rId9"/>
    <p:sldId id="262" r:id="rId10"/>
    <p:sldId id="261" r:id="rId11"/>
    <p:sldId id="263" r:id="rId12"/>
    <p:sldId id="264" r:id="rId13"/>
    <p:sldId id="265" r:id="rId14"/>
    <p:sldId id="276" r:id="rId15"/>
    <p:sldId id="266" r:id="rId16"/>
    <p:sldId id="267" r:id="rId17"/>
    <p:sldId id="268" r:id="rId18"/>
    <p:sldId id="269" r:id="rId19"/>
    <p:sldId id="270" r:id="rId20"/>
    <p:sldId id="271" r:id="rId21"/>
    <p:sldId id="272" r:id="rId2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F8E"/>
    <a:srgbClr val="2466A7"/>
    <a:srgbClr val="2D74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66" autoAdjust="0"/>
    <p:restoredTop sz="94660"/>
  </p:normalViewPr>
  <p:slideViewPr>
    <p:cSldViewPr snapToGrid="0" snapToObjects="1">
      <p:cViewPr varScale="1">
        <p:scale>
          <a:sx n="61" d="100"/>
          <a:sy n="61" d="100"/>
        </p:scale>
        <p:origin x="782" y="43"/>
      </p:cViewPr>
      <p:guideLst>
        <p:guide orient="horz" pos="3072"/>
        <p:guide pos="409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fr-FR"/>
  <c:roundedCorners val="0"/>
  <c:style val="18"/>
  <c:chart>
    <c:autoTitleDeleted val="1"/>
    <c:plotArea>
      <c:layout>
        <c:manualLayout>
          <c:layoutTarget val="inner"/>
          <c:xMode val="edge"/>
          <c:yMode val="edge"/>
          <c:x val="7.9641000000000003E-2"/>
          <c:y val="5.8041099999999998E-2"/>
          <c:w val="0.88366900000000004"/>
          <c:h val="0.85086200000000001"/>
        </c:manualLayout>
      </c:layout>
      <c:areaChart>
        <c:grouping val="standard"/>
        <c:varyColors val="0"/>
        <c:dLbls>
          <c:showLegendKey val="0"/>
          <c:showVal val="0"/>
          <c:showCatName val="0"/>
          <c:showSerName val="0"/>
          <c:showPercent val="0"/>
          <c:showBubbleSize val="0"/>
        </c:dLbls>
        <c:axId val="224675184"/>
        <c:axId val="224675576"/>
      </c:areaChart>
      <c:catAx>
        <c:axId val="224675184"/>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sz="2000" b="0" i="0" u="none" strike="noStrike">
                <a:solidFill>
                  <a:srgbClr val="000000"/>
                </a:solidFill>
                <a:latin typeface="Helvetica Light"/>
              </a:defRPr>
            </a:pPr>
            <a:endParaRPr lang="fr-FR"/>
          </a:p>
        </c:txPr>
        <c:crossAx val="224675576"/>
        <c:crosses val="autoZero"/>
        <c:auto val="1"/>
        <c:lblAlgn val="ctr"/>
        <c:lblOffset val="100"/>
        <c:noMultiLvlLbl val="1"/>
      </c:catAx>
      <c:valAx>
        <c:axId val="224675576"/>
        <c:scaling>
          <c:orientation val="minMax"/>
        </c:scaling>
        <c:delete val="0"/>
        <c:axPos val="l"/>
        <c:majorGridlines>
          <c:spPr>
            <a:ln w="12700" cap="flat">
              <a:solidFill>
                <a:srgbClr val="B8B8B8"/>
              </a:solidFill>
              <a:prstDash val="solid"/>
              <a:miter lim="400000"/>
            </a:ln>
          </c:spPr>
        </c:majorGridlines>
        <c:numFmt formatCode="General" sourceLinked="0"/>
        <c:majorTickMark val="none"/>
        <c:minorTickMark val="none"/>
        <c:tickLblPos val="nextTo"/>
        <c:spPr>
          <a:ln w="12700" cap="flat">
            <a:noFill/>
            <a:prstDash val="solid"/>
            <a:miter lim="400000"/>
          </a:ln>
        </c:spPr>
        <c:txPr>
          <a:bodyPr rot="0"/>
          <a:lstStyle/>
          <a:p>
            <a:pPr>
              <a:defRPr sz="2000" b="0" i="0" u="none" strike="noStrike">
                <a:solidFill>
                  <a:srgbClr val="000000"/>
                </a:solidFill>
                <a:latin typeface="Helvetica Light"/>
              </a:defRPr>
            </a:pPr>
            <a:endParaRPr lang="fr-FR"/>
          </a:p>
        </c:txPr>
        <c:crossAx val="224675184"/>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noFill/>
        <a:ln w="9525" cap="flat" cmpd="sng" algn="ctr">
          <a:solidFill>
            <a:schemeClr val="tx1">
              <a:lumMod val="15000"/>
              <a:lumOff val="85000"/>
            </a:schemeClr>
          </a:solidFill>
          <a:round/>
        </a:ln>
        <a:effectLst/>
        <a:sp3d contourW="9525">
          <a:contourClr>
            <a:schemeClr val="tx1">
              <a:lumMod val="15000"/>
              <a:lumOff val="85000"/>
            </a:schemeClr>
          </a:contourClr>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3435274100832337"/>
          <c:y val="6.1602979605450747E-2"/>
          <c:w val="0.86042408142212523"/>
          <c:h val="0.68248973948149272"/>
        </c:manualLayout>
      </c:layout>
      <c:bar3DChart>
        <c:barDir val="col"/>
        <c:grouping val="clustered"/>
        <c:varyColors val="0"/>
        <c:ser>
          <c:idx val="0"/>
          <c:order val="0"/>
          <c:tx>
            <c:strRef>
              <c:f>Feuil1!$B$1</c:f>
              <c:strCache>
                <c:ptCount val="1"/>
                <c:pt idx="0">
                  <c:v>CA</c:v>
                </c:pt>
              </c:strCache>
            </c:strRef>
          </c:tx>
          <c:spPr>
            <a:solidFill>
              <a:srgbClr val="00B050"/>
            </a:solidFill>
            <a:ln>
              <a:noFill/>
            </a:ln>
            <a:effectLst/>
            <a:sp3d/>
          </c:spPr>
          <c:invertIfNegative val="0"/>
          <c:cat>
            <c:strRef>
              <c:f>Feuil1!$A$2:$A$6</c:f>
              <c:strCache>
                <c:ptCount val="5"/>
                <c:pt idx="0">
                  <c:v>1° Année</c:v>
                </c:pt>
                <c:pt idx="1">
                  <c:v>2° Année</c:v>
                </c:pt>
                <c:pt idx="2">
                  <c:v>3° Année</c:v>
                </c:pt>
                <c:pt idx="3">
                  <c:v>4° Année</c:v>
                </c:pt>
                <c:pt idx="4">
                  <c:v>5° Année</c:v>
                </c:pt>
              </c:strCache>
            </c:strRef>
          </c:cat>
          <c:val>
            <c:numRef>
              <c:f>Feuil1!$B$2:$B$6</c:f>
              <c:numCache>
                <c:formatCode>#,##0\ "€"</c:formatCode>
                <c:ptCount val="5"/>
                <c:pt idx="0">
                  <c:v>1821102</c:v>
                </c:pt>
                <c:pt idx="1">
                  <c:v>3116961</c:v>
                </c:pt>
                <c:pt idx="2">
                  <c:v>3948236</c:v>
                </c:pt>
                <c:pt idx="3">
                  <c:v>4743344</c:v>
                </c:pt>
                <c:pt idx="4">
                  <c:v>6200666</c:v>
                </c:pt>
              </c:numCache>
            </c:numRef>
          </c:val>
        </c:ser>
        <c:ser>
          <c:idx val="1"/>
          <c:order val="1"/>
          <c:tx>
            <c:strRef>
              <c:f>Feuil1!$C$1</c:f>
              <c:strCache>
                <c:ptCount val="1"/>
                <c:pt idx="0">
                  <c:v>Produis Finis</c:v>
                </c:pt>
              </c:strCache>
            </c:strRef>
          </c:tx>
          <c:spPr>
            <a:solidFill>
              <a:schemeClr val="tx2">
                <a:lumMod val="75000"/>
              </a:schemeClr>
            </a:solidFill>
            <a:ln>
              <a:noFill/>
            </a:ln>
            <a:effectLst/>
            <a:sp3d/>
          </c:spPr>
          <c:invertIfNegative val="0"/>
          <c:cat>
            <c:strRef>
              <c:f>Feuil1!$A$2:$A$6</c:f>
              <c:strCache>
                <c:ptCount val="5"/>
                <c:pt idx="0">
                  <c:v>1° Année</c:v>
                </c:pt>
                <c:pt idx="1">
                  <c:v>2° Année</c:v>
                </c:pt>
                <c:pt idx="2">
                  <c:v>3° Année</c:v>
                </c:pt>
                <c:pt idx="3">
                  <c:v>4° Année</c:v>
                </c:pt>
                <c:pt idx="4">
                  <c:v>5° Année</c:v>
                </c:pt>
              </c:strCache>
            </c:strRef>
          </c:cat>
          <c:val>
            <c:numRef>
              <c:f>Feuil1!$C$2:$C$6</c:f>
              <c:numCache>
                <c:formatCode>#,##0\ "€"</c:formatCode>
                <c:ptCount val="5"/>
                <c:pt idx="0">
                  <c:v>158660</c:v>
                </c:pt>
                <c:pt idx="1">
                  <c:v>475980</c:v>
                </c:pt>
                <c:pt idx="2">
                  <c:v>475980</c:v>
                </c:pt>
                <c:pt idx="3">
                  <c:v>475980</c:v>
                </c:pt>
                <c:pt idx="4">
                  <c:v>793195</c:v>
                </c:pt>
              </c:numCache>
            </c:numRef>
          </c:val>
        </c:ser>
        <c:ser>
          <c:idx val="2"/>
          <c:order val="2"/>
          <c:tx>
            <c:strRef>
              <c:f>Feuil1!$D$1</c:f>
              <c:strCache>
                <c:ptCount val="1"/>
                <c:pt idx="0">
                  <c:v>Kits</c:v>
                </c:pt>
              </c:strCache>
            </c:strRef>
          </c:tx>
          <c:spPr>
            <a:solidFill>
              <a:srgbClr val="FF0000"/>
            </a:solidFill>
            <a:ln>
              <a:noFill/>
            </a:ln>
            <a:effectLst/>
            <a:sp3d/>
          </c:spPr>
          <c:invertIfNegative val="0"/>
          <c:cat>
            <c:strRef>
              <c:f>Feuil1!$A$2:$A$6</c:f>
              <c:strCache>
                <c:ptCount val="5"/>
                <c:pt idx="0">
                  <c:v>1° Année</c:v>
                </c:pt>
                <c:pt idx="1">
                  <c:v>2° Année</c:v>
                </c:pt>
                <c:pt idx="2">
                  <c:v>3° Année</c:v>
                </c:pt>
                <c:pt idx="3">
                  <c:v>4° Année</c:v>
                </c:pt>
                <c:pt idx="4">
                  <c:v>5° Année</c:v>
                </c:pt>
              </c:strCache>
            </c:strRef>
          </c:cat>
          <c:val>
            <c:numRef>
              <c:f>Feuil1!$D$2:$D$6</c:f>
              <c:numCache>
                <c:formatCode>#,##0\ "€"</c:formatCode>
                <c:ptCount val="5"/>
                <c:pt idx="0">
                  <c:v>1000624</c:v>
                </c:pt>
                <c:pt idx="1">
                  <c:v>2149788</c:v>
                </c:pt>
                <c:pt idx="2">
                  <c:v>2921685</c:v>
                </c:pt>
                <c:pt idx="3">
                  <c:v>3698053</c:v>
                </c:pt>
                <c:pt idx="4">
                  <c:v>4847780</c:v>
                </c:pt>
              </c:numCache>
            </c:numRef>
          </c:val>
        </c:ser>
        <c:ser>
          <c:idx val="3"/>
          <c:order val="3"/>
          <c:tx>
            <c:strRef>
              <c:f>Feuil1!$E$1</c:f>
              <c:strCache>
                <c:ptCount val="1"/>
                <c:pt idx="0">
                  <c:v>Formations</c:v>
                </c:pt>
              </c:strCache>
            </c:strRef>
          </c:tx>
          <c:spPr>
            <a:solidFill>
              <a:schemeClr val="accent4"/>
            </a:solidFill>
            <a:ln>
              <a:noFill/>
            </a:ln>
            <a:effectLst/>
            <a:sp3d/>
          </c:spPr>
          <c:invertIfNegative val="0"/>
          <c:cat>
            <c:strRef>
              <c:f>Feuil1!$A$2:$A$6</c:f>
              <c:strCache>
                <c:ptCount val="5"/>
                <c:pt idx="0">
                  <c:v>1° Année</c:v>
                </c:pt>
                <c:pt idx="1">
                  <c:v>2° Année</c:v>
                </c:pt>
                <c:pt idx="2">
                  <c:v>3° Année</c:v>
                </c:pt>
                <c:pt idx="3">
                  <c:v>4° Année</c:v>
                </c:pt>
                <c:pt idx="4">
                  <c:v>5° Année</c:v>
                </c:pt>
              </c:strCache>
            </c:strRef>
          </c:cat>
          <c:val>
            <c:numRef>
              <c:f>Feuil1!$E$2:$E$6</c:f>
              <c:numCache>
                <c:formatCode>#,##0\ "€"</c:formatCode>
                <c:ptCount val="5"/>
                <c:pt idx="0">
                  <c:v>345600</c:v>
                </c:pt>
                <c:pt idx="1">
                  <c:v>115200</c:v>
                </c:pt>
                <c:pt idx="2">
                  <c:v>115200</c:v>
                </c:pt>
                <c:pt idx="3">
                  <c:v>115200</c:v>
                </c:pt>
                <c:pt idx="4">
                  <c:v>57600</c:v>
                </c:pt>
              </c:numCache>
            </c:numRef>
          </c:val>
        </c:ser>
        <c:ser>
          <c:idx val="4"/>
          <c:order val="4"/>
          <c:tx>
            <c:strRef>
              <c:f>Feuil1!$F$1</c:f>
              <c:strCache>
                <c:ptCount val="1"/>
                <c:pt idx="0">
                  <c:v>Subventions</c:v>
                </c:pt>
              </c:strCache>
            </c:strRef>
          </c:tx>
          <c:spPr>
            <a:solidFill>
              <a:srgbClr val="002060"/>
            </a:solidFill>
            <a:ln>
              <a:noFill/>
            </a:ln>
            <a:effectLst/>
            <a:sp3d/>
          </c:spPr>
          <c:invertIfNegative val="0"/>
          <c:cat>
            <c:strRef>
              <c:f>Feuil1!$A$2:$A$6</c:f>
              <c:strCache>
                <c:ptCount val="5"/>
                <c:pt idx="0">
                  <c:v>1° Année</c:v>
                </c:pt>
                <c:pt idx="1">
                  <c:v>2° Année</c:v>
                </c:pt>
                <c:pt idx="2">
                  <c:v>3° Année</c:v>
                </c:pt>
                <c:pt idx="3">
                  <c:v>4° Année</c:v>
                </c:pt>
                <c:pt idx="4">
                  <c:v>5° Année</c:v>
                </c:pt>
              </c:strCache>
            </c:strRef>
          </c:cat>
          <c:val>
            <c:numRef>
              <c:f>Feuil1!$F$2:$F$6</c:f>
              <c:numCache>
                <c:formatCode>#,##0\ "€"</c:formatCode>
                <c:ptCount val="5"/>
                <c:pt idx="0">
                  <c:v>299094</c:v>
                </c:pt>
                <c:pt idx="1">
                  <c:v>329204</c:v>
                </c:pt>
                <c:pt idx="2">
                  <c:v>375407</c:v>
                </c:pt>
                <c:pt idx="3">
                  <c:v>380895</c:v>
                </c:pt>
                <c:pt idx="4">
                  <c:v>404817</c:v>
                </c:pt>
              </c:numCache>
            </c:numRef>
          </c:val>
        </c:ser>
        <c:ser>
          <c:idx val="5"/>
          <c:order val="5"/>
          <c:tx>
            <c:strRef>
              <c:f>Feuil1!$G$1</c:f>
              <c:strCache>
                <c:ptCount val="1"/>
                <c:pt idx="0">
                  <c:v>Location</c:v>
                </c:pt>
              </c:strCache>
            </c:strRef>
          </c:tx>
          <c:spPr>
            <a:solidFill>
              <a:schemeClr val="accent6"/>
            </a:solidFill>
            <a:ln>
              <a:noFill/>
            </a:ln>
            <a:effectLst/>
            <a:sp3d/>
          </c:spPr>
          <c:invertIfNegative val="0"/>
          <c:cat>
            <c:strRef>
              <c:f>Feuil1!$A$2:$A$6</c:f>
              <c:strCache>
                <c:ptCount val="5"/>
                <c:pt idx="0">
                  <c:v>1° Année</c:v>
                </c:pt>
                <c:pt idx="1">
                  <c:v>2° Année</c:v>
                </c:pt>
                <c:pt idx="2">
                  <c:v>3° Année</c:v>
                </c:pt>
                <c:pt idx="3">
                  <c:v>4° Année</c:v>
                </c:pt>
                <c:pt idx="4">
                  <c:v>5° Année</c:v>
                </c:pt>
              </c:strCache>
            </c:strRef>
          </c:cat>
          <c:val>
            <c:numRef>
              <c:f>Feuil1!$G$2:$G$6</c:f>
              <c:numCache>
                <c:formatCode>#,##0\ "€"</c:formatCode>
                <c:ptCount val="5"/>
                <c:pt idx="0">
                  <c:v>17124</c:v>
                </c:pt>
                <c:pt idx="1">
                  <c:v>46789</c:v>
                </c:pt>
                <c:pt idx="2">
                  <c:v>59964</c:v>
                </c:pt>
                <c:pt idx="3">
                  <c:v>73216</c:v>
                </c:pt>
                <c:pt idx="4">
                  <c:v>97274</c:v>
                </c:pt>
              </c:numCache>
            </c:numRef>
          </c:val>
        </c:ser>
        <c:dLbls>
          <c:showLegendKey val="0"/>
          <c:showVal val="0"/>
          <c:showCatName val="0"/>
          <c:showSerName val="0"/>
          <c:showPercent val="0"/>
          <c:showBubbleSize val="0"/>
        </c:dLbls>
        <c:gapWidth val="150"/>
        <c:shape val="box"/>
        <c:axId val="224676360"/>
        <c:axId val="224676752"/>
        <c:axId val="0"/>
      </c:bar3DChart>
      <c:catAx>
        <c:axId val="22467636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Calibri" panose="020F0502020204030204" pitchFamily="34" charset="0"/>
                <a:ea typeface="+mn-ea"/>
                <a:cs typeface="+mn-cs"/>
              </a:defRPr>
            </a:pPr>
            <a:endParaRPr lang="fr-FR"/>
          </a:p>
        </c:txPr>
        <c:crossAx val="224676752"/>
        <c:crosses val="autoZero"/>
        <c:auto val="1"/>
        <c:lblAlgn val="ctr"/>
        <c:lblOffset val="100"/>
        <c:noMultiLvlLbl val="0"/>
      </c:catAx>
      <c:valAx>
        <c:axId val="224676752"/>
        <c:scaling>
          <c:orientation val="minMax"/>
        </c:scaling>
        <c:delete val="0"/>
        <c:axPos val="l"/>
        <c:majorGridlines>
          <c:spPr>
            <a:ln w="9525" cap="flat" cmpd="sng" algn="ctr">
              <a:solidFill>
                <a:schemeClr val="tx1">
                  <a:lumMod val="15000"/>
                  <a:lumOff val="85000"/>
                </a:schemeClr>
              </a:solidFill>
              <a:round/>
            </a:ln>
            <a:effectLst/>
          </c:spPr>
        </c:majorGridlines>
        <c:numFmt formatCode="#,##0\ &quot;€&quot;"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Calibri" panose="020F0502020204030204" pitchFamily="34" charset="0"/>
                <a:ea typeface="+mn-ea"/>
                <a:cs typeface="+mn-cs"/>
              </a:defRPr>
            </a:pPr>
            <a:endParaRPr lang="fr-FR"/>
          </a:p>
        </c:txPr>
        <c:crossAx val="22467636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600" b="1" i="0" u="none" strike="noStrike" kern="1200" baseline="0">
                <a:solidFill>
                  <a:schemeClr val="tx1">
                    <a:lumMod val="65000"/>
                    <a:lumOff val="35000"/>
                  </a:schemeClr>
                </a:solidFill>
                <a:latin typeface="Calibri" panose="020F0502020204030204" pitchFamily="34" charset="0"/>
                <a:ea typeface="+mn-ea"/>
                <a:cs typeface="+mn-cs"/>
              </a:defRPr>
            </a:pPr>
            <a:endParaRPr lang="fr-FR"/>
          </a:p>
        </c:txPr>
      </c:dTable>
      <c:spPr>
        <a:noFill/>
        <a:ln>
          <a:noFill/>
        </a:ln>
        <a:effectLst/>
      </c:spPr>
    </c:plotArea>
    <c:legend>
      <c:legendPos val="b"/>
      <c:layout>
        <c:manualLayout>
          <c:xMode val="edge"/>
          <c:yMode val="edge"/>
          <c:x val="2.5019419273996447E-4"/>
          <c:y val="0.71936519282323175"/>
          <c:w val="0.55332291575699888"/>
          <c:h val="3.4355572217548348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Calibri" panose="020F0502020204030204" pitchFamily="34" charset="0"/>
              <a:ea typeface="+mn-ea"/>
              <a:cs typeface="+mn-cs"/>
            </a:defRPr>
          </a:pPr>
          <a:endParaRPr lang="fr-FR"/>
        </a:p>
      </c:txPr>
    </c:legend>
    <c:plotVisOnly val="1"/>
    <c:dispBlanksAs val="zero"/>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744331815"/>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005990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1115424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1884503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4189988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18904029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pic>
        <p:nvPicPr>
          <p:cNvPr id="62" name="Picture 2" descr="\\DROBO-FS\QuickDrops\JB\PPTX NG\Droplets\LightingOverlay.png"/>
          <p:cNvPicPr>
            <a:picLocks noChangeAspect="1" noChangeArrowheads="1"/>
          </p:cNvPicPr>
          <p:nvPr/>
        </p:nvPicPr>
        <p:blipFill>
          <a:blip r:embed="rId2">
            <a:alphaModFix amt="30000"/>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1"/>
            <a:ext cx="13004803" cy="97536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66" name="Group 65"/>
          <p:cNvGrpSpPr/>
          <p:nvPr/>
        </p:nvGrpSpPr>
        <p:grpSpPr>
          <a:xfrm>
            <a:off x="1" y="1"/>
            <a:ext cx="3278295" cy="97536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67"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68"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9"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0"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71"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2"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3"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4"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5"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6"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7"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8"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9"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0"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1"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2"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3"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4"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5"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6"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7"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8"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9"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0"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1"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2"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3"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4"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5"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96"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7"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8"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9"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0"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1"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2"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3"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4"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5"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6"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7"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08"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9"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0"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1"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2"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3"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4"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5"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6"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7"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8"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9"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0"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2702561" y="1596249"/>
            <a:ext cx="9377680" cy="3395698"/>
          </a:xfrm>
        </p:spPr>
        <p:txBody>
          <a:bodyPr anchor="b">
            <a:normAutofit/>
          </a:bodyPr>
          <a:lstStyle>
            <a:lvl1pPr algn="l">
              <a:defRPr sz="6827"/>
            </a:lvl1pPr>
          </a:lstStyle>
          <a:p>
            <a:r>
              <a:rPr lang="fr-FR" dirty="0" smtClean="0"/>
              <a:t>Modifiez le style du titre</a:t>
            </a:r>
            <a:endParaRPr lang="en-US" dirty="0"/>
          </a:p>
        </p:txBody>
      </p:sp>
      <p:sp>
        <p:nvSpPr>
          <p:cNvPr id="3" name="Subtitle 2"/>
          <p:cNvSpPr>
            <a:spLocks noGrp="1"/>
          </p:cNvSpPr>
          <p:nvPr>
            <p:ph type="subTitle" idx="1"/>
          </p:nvPr>
        </p:nvSpPr>
        <p:spPr>
          <a:xfrm>
            <a:off x="2702561" y="5122898"/>
            <a:ext cx="9377680" cy="2354862"/>
          </a:xfrm>
        </p:spPr>
        <p:txBody>
          <a:bodyPr>
            <a:normAutofit/>
          </a:bodyPr>
          <a:lstStyle>
            <a:lvl1pPr marL="0" indent="0" algn="ctr">
              <a:buNone/>
              <a:defRPr sz="2844" cap="all" baseline="0">
                <a:solidFill>
                  <a:schemeClr val="tx2"/>
                </a:solidFill>
                <a:latin typeface="Calibri" panose="020F0502020204030204" pitchFamily="34" charset="0"/>
              </a:defRPr>
            </a:lvl1pPr>
            <a:lvl2pPr marL="650230" indent="0" algn="ctr">
              <a:buNone/>
              <a:defRPr sz="2844"/>
            </a:lvl2pPr>
            <a:lvl3pPr marL="1300460" indent="0" algn="ctr">
              <a:buNone/>
              <a:defRPr sz="2560"/>
            </a:lvl3pPr>
            <a:lvl4pPr marL="1950690" indent="0" algn="ctr">
              <a:buNone/>
              <a:defRPr sz="2276"/>
            </a:lvl4pPr>
            <a:lvl5pPr marL="2600919" indent="0" algn="ctr">
              <a:buNone/>
              <a:defRPr sz="2276"/>
            </a:lvl5pPr>
            <a:lvl6pPr marL="3251149" indent="0" algn="ctr">
              <a:buNone/>
              <a:defRPr sz="2276"/>
            </a:lvl6pPr>
            <a:lvl7pPr marL="3901379" indent="0" algn="ctr">
              <a:buNone/>
              <a:defRPr sz="2276"/>
            </a:lvl7pPr>
            <a:lvl8pPr marL="4551609" indent="0" algn="ctr">
              <a:buNone/>
              <a:defRPr sz="2276"/>
            </a:lvl8pPr>
            <a:lvl9pPr marL="5201839" indent="0" algn="ctr">
              <a:buNone/>
              <a:defRPr sz="2276"/>
            </a:lvl9pPr>
          </a:lstStyle>
          <a:p>
            <a:r>
              <a:rPr lang="fr-FR" dirty="0" smtClean="0"/>
              <a:t>Modifiez le style des sous-titres du masque</a:t>
            </a:r>
            <a:endParaRPr lang="en-US" dirty="0"/>
          </a:p>
        </p:txBody>
      </p:sp>
      <p:sp>
        <p:nvSpPr>
          <p:cNvPr id="4" name="Date Placeholder 3"/>
          <p:cNvSpPr>
            <a:spLocks noGrp="1"/>
          </p:cNvSpPr>
          <p:nvPr>
            <p:ph type="dt" sz="half" idx="10"/>
          </p:nvPr>
        </p:nvSpPr>
        <p:spPr>
          <a:xfrm>
            <a:off x="8250385" y="7694510"/>
            <a:ext cx="2926080" cy="519289"/>
          </a:xfrm>
        </p:spPr>
        <p:txBody>
          <a:bodyPr/>
          <a:lstStyle/>
          <a:p>
            <a:fld id="{48A87A34-81AB-432B-8DAE-1953F412C126}" type="datetimeFigureOut">
              <a:rPr lang="en-US" smtClean="0"/>
              <a:t>11/10/2017</a:t>
            </a:fld>
            <a:endParaRPr lang="en-US" dirty="0"/>
          </a:p>
        </p:txBody>
      </p:sp>
      <p:sp>
        <p:nvSpPr>
          <p:cNvPr id="5" name="Footer Placeholder 4"/>
          <p:cNvSpPr>
            <a:spLocks noGrp="1"/>
          </p:cNvSpPr>
          <p:nvPr>
            <p:ph type="ftr" sz="quarter" idx="11"/>
          </p:nvPr>
        </p:nvSpPr>
        <p:spPr>
          <a:xfrm>
            <a:off x="2702560" y="7694510"/>
            <a:ext cx="5466546" cy="519289"/>
          </a:xfrm>
        </p:spPr>
        <p:txBody>
          <a:bodyPr/>
          <a:lstStyle/>
          <a:p>
            <a:endParaRPr lang="en-US" dirty="0"/>
          </a:p>
        </p:txBody>
      </p:sp>
      <p:sp>
        <p:nvSpPr>
          <p:cNvPr id="6" name="Slide Number Placeholder 5"/>
          <p:cNvSpPr>
            <a:spLocks noGrp="1"/>
          </p:cNvSpPr>
          <p:nvPr>
            <p:ph type="sldNum" sz="quarter" idx="12"/>
          </p:nvPr>
        </p:nvSpPr>
        <p:spPr>
          <a:xfrm>
            <a:off x="11257747" y="7694507"/>
            <a:ext cx="822495" cy="519289"/>
          </a:xfrm>
        </p:spPr>
        <p:txBody>
          <a:bodyPr/>
          <a:lstStyle/>
          <a:p>
            <a:fld id="{86CB4B4D-7CA3-9044-876B-883B54F8677D}" type="slidenum">
              <a:rPr lang="fr-FR" smtClean="0"/>
              <a:t>‹N°›</a:t>
            </a:fld>
            <a:endParaRPr lang="fr-FR"/>
          </a:p>
        </p:txBody>
      </p:sp>
      <p:pic>
        <p:nvPicPr>
          <p:cNvPr id="9" name="Imag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08566" y="328810"/>
            <a:ext cx="1316908" cy="1310323"/>
          </a:xfrm>
          <a:prstGeom prst="rect">
            <a:avLst/>
          </a:prstGeom>
          <a:effectLst>
            <a:softEdge rad="12700"/>
          </a:effectLst>
          <a:scene3d>
            <a:camera prst="orthographicFront">
              <a:rot lat="0" lon="21299999" rev="0"/>
            </a:camera>
            <a:lightRig rig="threePt" dir="t"/>
          </a:scene3d>
        </p:spPr>
      </p:pic>
    </p:spTree>
    <p:extLst>
      <p:ext uri="{BB962C8B-B14F-4D97-AF65-F5344CB8AC3E}">
        <p14:creationId xmlns:p14="http://schemas.microsoft.com/office/powerpoint/2010/main" val="4115626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000"/>
                                        <p:tgtEl>
                                          <p:spTgt spid="9"/>
                                        </p:tgtEl>
                                      </p:cBhvr>
                                    </p:animEffect>
                                    <p:anim calcmode="lin" valueType="num">
                                      <p:cBhvr>
                                        <p:cTn id="8" dur="7000" fill="hold"/>
                                        <p:tgtEl>
                                          <p:spTgt spid="9"/>
                                        </p:tgtEl>
                                        <p:attrNameLst>
                                          <p:attrName>ppt_w</p:attrName>
                                        </p:attrNameLst>
                                      </p:cBhvr>
                                      <p:tavLst>
                                        <p:tav tm="0" fmla="#ppt_w*sin(2.5*pi*$)">
                                          <p:val>
                                            <p:fltVal val="0"/>
                                          </p:val>
                                        </p:tav>
                                        <p:tav tm="100000">
                                          <p:val>
                                            <p:fltVal val="1"/>
                                          </p:val>
                                        </p:tav>
                                      </p:tavLst>
                                    </p:anim>
                                    <p:anim calcmode="lin" valueType="num">
                                      <p:cBhvr>
                                        <p:cTn id="9" dur="7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17505" y="6122191"/>
            <a:ext cx="10573178" cy="1165305"/>
          </a:xfrm>
        </p:spPr>
        <p:txBody>
          <a:bodyPr anchor="b">
            <a:normAutofit/>
          </a:bodyPr>
          <a:lstStyle>
            <a:lvl1pPr>
              <a:defRPr sz="4551"/>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1217505" y="862472"/>
            <a:ext cx="10573178" cy="4693018"/>
          </a:xfrm>
          <a:prstGeom prst="round2DiagRect">
            <a:avLst>
              <a:gd name="adj1" fmla="val 5101"/>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4551"/>
            </a:lvl1pPr>
          </a:lstStyle>
          <a:p>
            <a:pPr marL="0" lvl="0" indent="0">
              <a:buNone/>
            </a:pPr>
            <a:r>
              <a:rPr lang="fr-FR" smtClean="0"/>
              <a:t>Cliquez sur l'icône pour ajouter une image</a:t>
            </a:r>
            <a:endParaRPr lang="en-US" dirty="0"/>
          </a:p>
        </p:txBody>
      </p:sp>
      <p:sp>
        <p:nvSpPr>
          <p:cNvPr id="4" name="Text Placeholder 3"/>
          <p:cNvSpPr>
            <a:spLocks noGrp="1"/>
          </p:cNvSpPr>
          <p:nvPr>
            <p:ph type="body" sz="half" idx="2"/>
          </p:nvPr>
        </p:nvSpPr>
        <p:spPr>
          <a:xfrm>
            <a:off x="1217456" y="7287495"/>
            <a:ext cx="10571583" cy="970627"/>
          </a:xfrm>
        </p:spPr>
        <p:txBody>
          <a:bodyPr>
            <a:normAutofit/>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42620184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1217554" y="866987"/>
            <a:ext cx="10566352" cy="4876800"/>
          </a:xfrm>
        </p:spPr>
        <p:txBody>
          <a:bodyPr anchor="ctr">
            <a:normAutofit/>
          </a:bodyPr>
          <a:lstStyle>
            <a:lvl1pPr>
              <a:defRPr sz="5120"/>
            </a:lvl1pPr>
          </a:lstStyle>
          <a:p>
            <a:r>
              <a:rPr lang="fr-FR" smtClean="0"/>
              <a:t>Modifiez le style du titre</a:t>
            </a:r>
            <a:endParaRPr lang="en-US" dirty="0"/>
          </a:p>
        </p:txBody>
      </p:sp>
      <p:sp>
        <p:nvSpPr>
          <p:cNvPr id="4" name="Text Placeholder 3"/>
          <p:cNvSpPr>
            <a:spLocks noGrp="1"/>
          </p:cNvSpPr>
          <p:nvPr>
            <p:ph type="body" sz="half" idx="2"/>
          </p:nvPr>
        </p:nvSpPr>
        <p:spPr>
          <a:xfrm>
            <a:off x="1217505" y="6285654"/>
            <a:ext cx="10564756" cy="1950719"/>
          </a:xfrm>
        </p:spPr>
        <p:txBody>
          <a:bodyPr anchor="ctr">
            <a:normAutofit/>
          </a:bodyPr>
          <a:lstStyle>
            <a:lvl1pPr marL="0" indent="0">
              <a:buNone/>
              <a:defRPr sz="2560"/>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40419008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542626" y="866987"/>
            <a:ext cx="9922935" cy="3908877"/>
          </a:xfrm>
        </p:spPr>
        <p:txBody>
          <a:bodyPr anchor="ctr">
            <a:normAutofit/>
          </a:bodyPr>
          <a:lstStyle>
            <a:lvl1pPr>
              <a:defRPr sz="5120"/>
            </a:lvl1pPr>
          </a:lstStyle>
          <a:p>
            <a:r>
              <a:rPr lang="fr-FR" smtClean="0"/>
              <a:t>Modifiez le style du titre</a:t>
            </a:r>
            <a:endParaRPr lang="en-US" dirty="0"/>
          </a:p>
        </p:txBody>
      </p:sp>
      <p:sp>
        <p:nvSpPr>
          <p:cNvPr id="12" name="Text Placeholder 3"/>
          <p:cNvSpPr>
            <a:spLocks noGrp="1"/>
          </p:cNvSpPr>
          <p:nvPr>
            <p:ph type="body" sz="half" idx="13"/>
          </p:nvPr>
        </p:nvSpPr>
        <p:spPr>
          <a:xfrm>
            <a:off x="1835355" y="4786570"/>
            <a:ext cx="9335785" cy="780754"/>
          </a:xfrm>
        </p:spPr>
        <p:txBody>
          <a:bodyPr anchor="t">
            <a:normAutofit/>
          </a:bodyPr>
          <a:lstStyle>
            <a:lvl1pPr marL="0" indent="0">
              <a:buNone/>
              <a:defRPr sz="1991"/>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fr-FR" smtClean="0"/>
              <a:t>Modifiez les styles du texte du masque</a:t>
            </a:r>
          </a:p>
        </p:txBody>
      </p:sp>
      <p:sp>
        <p:nvSpPr>
          <p:cNvPr id="4" name="Text Placeholder 3"/>
          <p:cNvSpPr>
            <a:spLocks noGrp="1"/>
          </p:cNvSpPr>
          <p:nvPr>
            <p:ph type="body" sz="half" idx="2"/>
          </p:nvPr>
        </p:nvSpPr>
        <p:spPr>
          <a:xfrm>
            <a:off x="1217505" y="6129663"/>
            <a:ext cx="10566403" cy="2118394"/>
          </a:xfrm>
        </p:spPr>
        <p:txBody>
          <a:bodyPr anchor="ctr">
            <a:normAutofit/>
          </a:bodyPr>
          <a:lstStyle>
            <a:lvl1pPr marL="0" indent="0">
              <a:buNone/>
              <a:defRPr sz="2560"/>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fr-FR" smtClean="0"/>
              <a:t>‹N°›</a:t>
            </a:fld>
            <a:endParaRPr lang="fr-FR"/>
          </a:p>
        </p:txBody>
      </p:sp>
      <p:sp>
        <p:nvSpPr>
          <p:cNvPr id="52" name="TextBox 51"/>
          <p:cNvSpPr txBox="1"/>
          <p:nvPr/>
        </p:nvSpPr>
        <p:spPr>
          <a:xfrm>
            <a:off x="990690" y="1021807"/>
            <a:ext cx="650240" cy="831681"/>
          </a:xfrm>
          <a:prstGeom prst="rect">
            <a:avLst/>
          </a:prstGeom>
        </p:spPr>
        <p:txBody>
          <a:bodyPr vert="horz" lIns="130048" tIns="65024" rIns="130048" bIns="65024"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11378" dirty="0">
                <a:solidFill>
                  <a:schemeClr val="tx1"/>
                </a:solidFill>
                <a:effectLst/>
              </a:rPr>
              <a:t>“</a:t>
            </a:r>
          </a:p>
        </p:txBody>
      </p:sp>
      <p:sp>
        <p:nvSpPr>
          <p:cNvPr id="53" name="TextBox 52"/>
          <p:cNvSpPr txBox="1"/>
          <p:nvPr/>
        </p:nvSpPr>
        <p:spPr>
          <a:xfrm>
            <a:off x="11118184" y="3932405"/>
            <a:ext cx="650240" cy="831681"/>
          </a:xfrm>
          <a:prstGeom prst="rect">
            <a:avLst/>
          </a:prstGeom>
        </p:spPr>
        <p:txBody>
          <a:bodyPr vert="horz" lIns="130048" tIns="65024" rIns="130048" bIns="65024"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11378" dirty="0">
                <a:solidFill>
                  <a:schemeClr val="tx1"/>
                </a:solidFill>
                <a:effectLst/>
              </a:rPr>
              <a:t>”</a:t>
            </a:r>
          </a:p>
        </p:txBody>
      </p:sp>
    </p:spTree>
    <p:extLst>
      <p:ext uri="{BB962C8B-B14F-4D97-AF65-F5344CB8AC3E}">
        <p14:creationId xmlns:p14="http://schemas.microsoft.com/office/powerpoint/2010/main" val="13023224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1217506" y="3035082"/>
            <a:ext cx="10566401" cy="3572388"/>
          </a:xfrm>
        </p:spPr>
        <p:txBody>
          <a:bodyPr anchor="b">
            <a:normAutofit/>
          </a:bodyPr>
          <a:lstStyle>
            <a:lvl1pPr>
              <a:defRPr sz="5120"/>
            </a:lvl1pPr>
          </a:lstStyle>
          <a:p>
            <a:r>
              <a:rPr lang="fr-FR" smtClean="0"/>
              <a:t>Modifiez le style du titre</a:t>
            </a:r>
            <a:endParaRPr lang="en-US" dirty="0"/>
          </a:p>
        </p:txBody>
      </p:sp>
      <p:sp>
        <p:nvSpPr>
          <p:cNvPr id="4" name="Text Placeholder 3"/>
          <p:cNvSpPr>
            <a:spLocks noGrp="1"/>
          </p:cNvSpPr>
          <p:nvPr>
            <p:ph type="body" sz="half" idx="2"/>
          </p:nvPr>
        </p:nvSpPr>
        <p:spPr>
          <a:xfrm>
            <a:off x="1217455" y="6624221"/>
            <a:ext cx="10564806" cy="1622249"/>
          </a:xfrm>
        </p:spPr>
        <p:txBody>
          <a:bodyPr anchor="t">
            <a:normAutofit/>
          </a:bodyPr>
          <a:lstStyle>
            <a:lvl1pPr marL="0" indent="0">
              <a:buNone/>
              <a:defRPr sz="2560"/>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25962522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s">
    <p:spTree>
      <p:nvGrpSpPr>
        <p:cNvPr id="1" name=""/>
        <p:cNvGrpSpPr/>
        <p:nvPr/>
      </p:nvGrpSpPr>
      <p:grpSpPr>
        <a:xfrm>
          <a:off x="0" y="0"/>
          <a:ext cx="0" cy="0"/>
          <a:chOff x="0" y="0"/>
          <a:chExt cx="0" cy="0"/>
        </a:xfrm>
      </p:grpSpPr>
      <p:sp>
        <p:nvSpPr>
          <p:cNvPr id="15" name="Title 1"/>
          <p:cNvSpPr>
            <a:spLocks noGrp="1"/>
          </p:cNvSpPr>
          <p:nvPr>
            <p:ph type="title"/>
          </p:nvPr>
        </p:nvSpPr>
        <p:spPr>
          <a:xfrm>
            <a:off x="1217508" y="866987"/>
            <a:ext cx="10566399" cy="2709333"/>
          </a:xfrm>
        </p:spPr>
        <p:txBody>
          <a:bodyPr/>
          <a:lstStyle/>
          <a:p>
            <a:r>
              <a:rPr lang="fr-FR" smtClean="0"/>
              <a:t>Modifiez le style du titre</a:t>
            </a:r>
            <a:endParaRPr lang="en-US" dirty="0"/>
          </a:p>
        </p:txBody>
      </p:sp>
      <p:sp>
        <p:nvSpPr>
          <p:cNvPr id="7" name="Text Placeholder 2"/>
          <p:cNvSpPr>
            <a:spLocks noGrp="1"/>
          </p:cNvSpPr>
          <p:nvPr>
            <p:ph type="body" idx="1"/>
          </p:nvPr>
        </p:nvSpPr>
        <p:spPr>
          <a:xfrm>
            <a:off x="1217505" y="3803681"/>
            <a:ext cx="3410025" cy="975360"/>
          </a:xfrm>
        </p:spPr>
        <p:txBody>
          <a:bodyPr anchor="b">
            <a:noAutofit/>
          </a:bodyPr>
          <a:lstStyle>
            <a:lvl1pPr marL="0" indent="0">
              <a:lnSpc>
                <a:spcPct val="90000"/>
              </a:lnSpc>
              <a:buNone/>
              <a:defRPr sz="2844" b="0" cap="all" baseline="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fr-FR" smtClean="0"/>
              <a:t>Modifiez les styles du texte du masque</a:t>
            </a:r>
          </a:p>
        </p:txBody>
      </p:sp>
      <p:sp>
        <p:nvSpPr>
          <p:cNvPr id="8" name="Text Placeholder 3"/>
          <p:cNvSpPr>
            <a:spLocks noGrp="1"/>
          </p:cNvSpPr>
          <p:nvPr>
            <p:ph type="body" sz="half" idx="15"/>
          </p:nvPr>
        </p:nvSpPr>
        <p:spPr>
          <a:xfrm>
            <a:off x="1217506" y="4779041"/>
            <a:ext cx="3408259" cy="3457331"/>
          </a:xfrm>
        </p:spPr>
        <p:txBody>
          <a:bodyPr anchor="t">
            <a:normAutofit/>
          </a:bodyPr>
          <a:lstStyle>
            <a:lvl1pPr marL="0" indent="0">
              <a:buNone/>
              <a:defRPr sz="1991"/>
            </a:lvl1pPr>
            <a:lvl2pPr marL="650230" indent="0">
              <a:buNone/>
              <a:defRPr sz="1707"/>
            </a:lvl2pPr>
            <a:lvl3pPr marL="1300460" indent="0">
              <a:buNone/>
              <a:defRPr sz="1422"/>
            </a:lvl3pPr>
            <a:lvl4pPr marL="1950690" indent="0">
              <a:buNone/>
              <a:defRPr sz="1280"/>
            </a:lvl4pPr>
            <a:lvl5pPr marL="2600919" indent="0">
              <a:buNone/>
              <a:defRPr sz="1280"/>
            </a:lvl5pPr>
            <a:lvl6pPr marL="3251149" indent="0">
              <a:buNone/>
              <a:defRPr sz="1280"/>
            </a:lvl6pPr>
            <a:lvl7pPr marL="3901379" indent="0">
              <a:buNone/>
              <a:defRPr sz="1280"/>
            </a:lvl7pPr>
            <a:lvl8pPr marL="4551609" indent="0">
              <a:buNone/>
              <a:defRPr sz="1280"/>
            </a:lvl8pPr>
            <a:lvl9pPr marL="5201839" indent="0">
              <a:buNone/>
              <a:defRPr sz="1280"/>
            </a:lvl9pPr>
          </a:lstStyle>
          <a:p>
            <a:pPr lvl="0"/>
            <a:r>
              <a:rPr lang="fr-FR" smtClean="0"/>
              <a:t>Modifiez les styles du texte du masque</a:t>
            </a:r>
          </a:p>
        </p:txBody>
      </p:sp>
      <p:sp>
        <p:nvSpPr>
          <p:cNvPr id="9" name="Text Placeholder 4"/>
          <p:cNvSpPr>
            <a:spLocks noGrp="1"/>
          </p:cNvSpPr>
          <p:nvPr>
            <p:ph type="body" sz="quarter" idx="3"/>
          </p:nvPr>
        </p:nvSpPr>
        <p:spPr>
          <a:xfrm>
            <a:off x="4815752" y="3808192"/>
            <a:ext cx="3396678" cy="975360"/>
          </a:xfrm>
        </p:spPr>
        <p:txBody>
          <a:bodyPr anchor="b">
            <a:noAutofit/>
          </a:bodyPr>
          <a:lstStyle>
            <a:lvl1pPr marL="0" indent="0">
              <a:lnSpc>
                <a:spcPct val="90000"/>
              </a:lnSpc>
              <a:buNone/>
              <a:defRPr sz="2844" b="0" cap="all" baseline="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fr-FR" smtClean="0"/>
              <a:t>Modifiez les styles du texte du masque</a:t>
            </a:r>
          </a:p>
        </p:txBody>
      </p:sp>
      <p:sp>
        <p:nvSpPr>
          <p:cNvPr id="10" name="Text Placeholder 3"/>
          <p:cNvSpPr>
            <a:spLocks noGrp="1"/>
          </p:cNvSpPr>
          <p:nvPr>
            <p:ph type="body" sz="half" idx="16"/>
          </p:nvPr>
        </p:nvSpPr>
        <p:spPr>
          <a:xfrm>
            <a:off x="4815751" y="4783552"/>
            <a:ext cx="3397629" cy="3457331"/>
          </a:xfrm>
        </p:spPr>
        <p:txBody>
          <a:bodyPr anchor="t">
            <a:normAutofit/>
          </a:bodyPr>
          <a:lstStyle>
            <a:lvl1pPr marL="0" indent="0">
              <a:buNone/>
              <a:defRPr sz="1991"/>
            </a:lvl1pPr>
            <a:lvl2pPr marL="650230" indent="0">
              <a:buNone/>
              <a:defRPr sz="1707"/>
            </a:lvl2pPr>
            <a:lvl3pPr marL="1300460" indent="0">
              <a:buNone/>
              <a:defRPr sz="1422"/>
            </a:lvl3pPr>
            <a:lvl4pPr marL="1950690" indent="0">
              <a:buNone/>
              <a:defRPr sz="1280"/>
            </a:lvl4pPr>
            <a:lvl5pPr marL="2600919" indent="0">
              <a:buNone/>
              <a:defRPr sz="1280"/>
            </a:lvl5pPr>
            <a:lvl6pPr marL="3251149" indent="0">
              <a:buNone/>
              <a:defRPr sz="1280"/>
            </a:lvl6pPr>
            <a:lvl7pPr marL="3901379" indent="0">
              <a:buNone/>
              <a:defRPr sz="1280"/>
            </a:lvl7pPr>
            <a:lvl8pPr marL="4551609" indent="0">
              <a:buNone/>
              <a:defRPr sz="1280"/>
            </a:lvl8pPr>
            <a:lvl9pPr marL="5201839" indent="0">
              <a:buNone/>
              <a:defRPr sz="1280"/>
            </a:lvl9pPr>
          </a:lstStyle>
          <a:p>
            <a:pPr lvl="0"/>
            <a:r>
              <a:rPr lang="fr-FR" smtClean="0"/>
              <a:t>Modifiez les styles du texte du masque</a:t>
            </a:r>
          </a:p>
        </p:txBody>
      </p:sp>
      <p:sp>
        <p:nvSpPr>
          <p:cNvPr id="11" name="Text Placeholder 4"/>
          <p:cNvSpPr>
            <a:spLocks noGrp="1"/>
          </p:cNvSpPr>
          <p:nvPr>
            <p:ph type="body" sz="quarter" idx="13"/>
          </p:nvPr>
        </p:nvSpPr>
        <p:spPr>
          <a:xfrm>
            <a:off x="8375939" y="3803681"/>
            <a:ext cx="3407966" cy="975360"/>
          </a:xfrm>
        </p:spPr>
        <p:txBody>
          <a:bodyPr anchor="b">
            <a:noAutofit/>
          </a:bodyPr>
          <a:lstStyle>
            <a:lvl1pPr marL="0" indent="0">
              <a:lnSpc>
                <a:spcPct val="90000"/>
              </a:lnSpc>
              <a:buNone/>
              <a:defRPr sz="2844" b="0" cap="all" baseline="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fr-FR" smtClean="0"/>
              <a:t>Modifiez les styles du texte du masque</a:t>
            </a:r>
          </a:p>
        </p:txBody>
      </p:sp>
      <p:sp>
        <p:nvSpPr>
          <p:cNvPr id="12" name="Text Placeholder 3"/>
          <p:cNvSpPr>
            <a:spLocks noGrp="1"/>
          </p:cNvSpPr>
          <p:nvPr>
            <p:ph type="body" sz="half" idx="17"/>
          </p:nvPr>
        </p:nvSpPr>
        <p:spPr>
          <a:xfrm>
            <a:off x="8375939" y="4779041"/>
            <a:ext cx="3407966" cy="3457331"/>
          </a:xfrm>
        </p:spPr>
        <p:txBody>
          <a:bodyPr anchor="t">
            <a:normAutofit/>
          </a:bodyPr>
          <a:lstStyle>
            <a:lvl1pPr marL="0" indent="0">
              <a:buNone/>
              <a:defRPr sz="1991"/>
            </a:lvl1pPr>
            <a:lvl2pPr marL="650230" indent="0">
              <a:buNone/>
              <a:defRPr sz="1707"/>
            </a:lvl2pPr>
            <a:lvl3pPr marL="1300460" indent="0">
              <a:buNone/>
              <a:defRPr sz="1422"/>
            </a:lvl3pPr>
            <a:lvl4pPr marL="1950690" indent="0">
              <a:buNone/>
              <a:defRPr sz="1280"/>
            </a:lvl4pPr>
            <a:lvl5pPr marL="2600919" indent="0">
              <a:buNone/>
              <a:defRPr sz="1280"/>
            </a:lvl5pPr>
            <a:lvl6pPr marL="3251149" indent="0">
              <a:buNone/>
              <a:defRPr sz="1280"/>
            </a:lvl6pPr>
            <a:lvl7pPr marL="3901379" indent="0">
              <a:buNone/>
              <a:defRPr sz="1280"/>
            </a:lvl7pPr>
            <a:lvl8pPr marL="4551609" indent="0">
              <a:buNone/>
              <a:defRPr sz="1280"/>
            </a:lvl8pPr>
            <a:lvl9pPr marL="5201839" indent="0">
              <a:buNone/>
              <a:defRPr sz="1280"/>
            </a:lvl9pPr>
          </a:lstStyle>
          <a:p>
            <a:pPr lvl="0"/>
            <a:r>
              <a:rPr lang="fr-FR" smtClean="0"/>
              <a:t>Modifiez les styles du texte du masque</a:t>
            </a:r>
          </a:p>
        </p:txBody>
      </p:sp>
      <p:sp>
        <p:nvSpPr>
          <p:cNvPr id="3" name="Date Placeholder 2"/>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23977225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s d’image">
    <p:spTree>
      <p:nvGrpSpPr>
        <p:cNvPr id="1" name=""/>
        <p:cNvGrpSpPr/>
        <p:nvPr/>
      </p:nvGrpSpPr>
      <p:grpSpPr>
        <a:xfrm>
          <a:off x="0" y="0"/>
          <a:ext cx="0" cy="0"/>
          <a:chOff x="0" y="0"/>
          <a:chExt cx="0" cy="0"/>
        </a:xfrm>
      </p:grpSpPr>
      <p:sp>
        <p:nvSpPr>
          <p:cNvPr id="30" name="Title 1"/>
          <p:cNvSpPr>
            <a:spLocks noGrp="1"/>
          </p:cNvSpPr>
          <p:nvPr>
            <p:ph type="title"/>
          </p:nvPr>
        </p:nvSpPr>
        <p:spPr>
          <a:xfrm>
            <a:off x="1217507" y="866987"/>
            <a:ext cx="10566399" cy="2709333"/>
          </a:xfrm>
        </p:spPr>
        <p:txBody>
          <a:bodyPr/>
          <a:lstStyle/>
          <a:p>
            <a:r>
              <a:rPr lang="fr-FR" smtClean="0"/>
              <a:t>Modifiez le style du titre</a:t>
            </a:r>
            <a:endParaRPr lang="en-US" dirty="0"/>
          </a:p>
        </p:txBody>
      </p:sp>
      <p:sp>
        <p:nvSpPr>
          <p:cNvPr id="19" name="Text Placeholder 2"/>
          <p:cNvSpPr>
            <a:spLocks noGrp="1"/>
          </p:cNvSpPr>
          <p:nvPr>
            <p:ph type="body" idx="1"/>
          </p:nvPr>
        </p:nvSpPr>
        <p:spPr>
          <a:xfrm>
            <a:off x="1217508" y="6264314"/>
            <a:ext cx="3408256" cy="819573"/>
          </a:xfrm>
        </p:spPr>
        <p:txBody>
          <a:bodyPr anchor="b">
            <a:noAutofit/>
          </a:bodyPr>
          <a:lstStyle>
            <a:lvl1pPr marL="0" indent="0">
              <a:lnSpc>
                <a:spcPct val="90000"/>
              </a:lnSpc>
              <a:buNone/>
              <a:defRPr sz="2844" b="0" cap="all" baseline="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fr-FR" smtClean="0"/>
              <a:t>Modifiez les styles du texte du masque</a:t>
            </a:r>
          </a:p>
        </p:txBody>
      </p:sp>
      <p:sp>
        <p:nvSpPr>
          <p:cNvPr id="20" name="Picture Placeholder 2"/>
          <p:cNvSpPr>
            <a:spLocks noGrp="1" noChangeAspect="1"/>
          </p:cNvSpPr>
          <p:nvPr>
            <p:ph type="pic" idx="15"/>
          </p:nvPr>
        </p:nvSpPr>
        <p:spPr>
          <a:xfrm>
            <a:off x="1217508" y="3793064"/>
            <a:ext cx="3408256" cy="2167467"/>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560" dirty="0"/>
            </a:lvl1pPr>
          </a:lstStyle>
          <a:p>
            <a:pPr marL="0" lvl="0" indent="0">
              <a:buNone/>
            </a:pPr>
            <a:r>
              <a:rPr lang="fr-FR" smtClean="0"/>
              <a:t>Cliquez sur l'icône pour ajouter une image</a:t>
            </a:r>
            <a:endParaRPr lang="en-US" dirty="0"/>
          </a:p>
        </p:txBody>
      </p:sp>
      <p:sp>
        <p:nvSpPr>
          <p:cNvPr id="21" name="Text Placeholder 3"/>
          <p:cNvSpPr>
            <a:spLocks noGrp="1"/>
          </p:cNvSpPr>
          <p:nvPr>
            <p:ph type="body" sz="half" idx="18"/>
          </p:nvPr>
        </p:nvSpPr>
        <p:spPr>
          <a:xfrm>
            <a:off x="1217508" y="7083889"/>
            <a:ext cx="3408256" cy="1163154"/>
          </a:xfrm>
        </p:spPr>
        <p:txBody>
          <a:bodyPr anchor="t">
            <a:normAutofit/>
          </a:bodyPr>
          <a:lstStyle>
            <a:lvl1pPr marL="0" indent="0">
              <a:buNone/>
              <a:defRPr sz="1991"/>
            </a:lvl1pPr>
            <a:lvl2pPr marL="650230" indent="0">
              <a:buNone/>
              <a:defRPr sz="1707"/>
            </a:lvl2pPr>
            <a:lvl3pPr marL="1300460" indent="0">
              <a:buNone/>
              <a:defRPr sz="1422"/>
            </a:lvl3pPr>
            <a:lvl4pPr marL="1950690" indent="0">
              <a:buNone/>
              <a:defRPr sz="1280"/>
            </a:lvl4pPr>
            <a:lvl5pPr marL="2600919" indent="0">
              <a:buNone/>
              <a:defRPr sz="1280"/>
            </a:lvl5pPr>
            <a:lvl6pPr marL="3251149" indent="0">
              <a:buNone/>
              <a:defRPr sz="1280"/>
            </a:lvl6pPr>
            <a:lvl7pPr marL="3901379" indent="0">
              <a:buNone/>
              <a:defRPr sz="1280"/>
            </a:lvl7pPr>
            <a:lvl8pPr marL="4551609" indent="0">
              <a:buNone/>
              <a:defRPr sz="1280"/>
            </a:lvl8pPr>
            <a:lvl9pPr marL="5201839" indent="0">
              <a:buNone/>
              <a:defRPr sz="1280"/>
            </a:lvl9pPr>
          </a:lstStyle>
          <a:p>
            <a:pPr lvl="0"/>
            <a:r>
              <a:rPr lang="fr-FR" smtClean="0"/>
              <a:t>Modifiez les styles du texte du masque</a:t>
            </a:r>
          </a:p>
        </p:txBody>
      </p:sp>
      <p:sp>
        <p:nvSpPr>
          <p:cNvPr id="22" name="Text Placeholder 4"/>
          <p:cNvSpPr>
            <a:spLocks noGrp="1"/>
          </p:cNvSpPr>
          <p:nvPr>
            <p:ph type="body" sz="quarter" idx="3"/>
          </p:nvPr>
        </p:nvSpPr>
        <p:spPr>
          <a:xfrm>
            <a:off x="4788324" y="6264314"/>
            <a:ext cx="3413760" cy="819573"/>
          </a:xfrm>
        </p:spPr>
        <p:txBody>
          <a:bodyPr anchor="b">
            <a:noAutofit/>
          </a:bodyPr>
          <a:lstStyle>
            <a:lvl1pPr marL="0" indent="0">
              <a:lnSpc>
                <a:spcPct val="90000"/>
              </a:lnSpc>
              <a:buNone/>
              <a:defRPr sz="2844" b="0" cap="all" baseline="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fr-FR" smtClean="0"/>
              <a:t>Modifiez les styles du texte du masque</a:t>
            </a:r>
          </a:p>
        </p:txBody>
      </p:sp>
      <p:sp>
        <p:nvSpPr>
          <p:cNvPr id="23" name="Picture Placeholder 2"/>
          <p:cNvSpPr>
            <a:spLocks noGrp="1" noChangeAspect="1"/>
          </p:cNvSpPr>
          <p:nvPr>
            <p:ph type="pic" idx="21"/>
          </p:nvPr>
        </p:nvSpPr>
        <p:spPr>
          <a:xfrm>
            <a:off x="4788324" y="3793064"/>
            <a:ext cx="3412203" cy="2167467"/>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560" dirty="0"/>
            </a:lvl1pPr>
          </a:lstStyle>
          <a:p>
            <a:pPr marL="0" lvl="0" indent="0">
              <a:buNone/>
            </a:pPr>
            <a:r>
              <a:rPr lang="fr-FR" smtClean="0"/>
              <a:t>Cliquez sur l'icône pour ajouter une image</a:t>
            </a:r>
            <a:endParaRPr lang="en-US" dirty="0"/>
          </a:p>
        </p:txBody>
      </p:sp>
      <p:sp>
        <p:nvSpPr>
          <p:cNvPr id="24" name="Text Placeholder 3"/>
          <p:cNvSpPr>
            <a:spLocks noGrp="1"/>
          </p:cNvSpPr>
          <p:nvPr>
            <p:ph type="body" sz="half" idx="19"/>
          </p:nvPr>
        </p:nvSpPr>
        <p:spPr>
          <a:xfrm>
            <a:off x="4786766" y="7083886"/>
            <a:ext cx="3413760" cy="1152486"/>
          </a:xfrm>
        </p:spPr>
        <p:txBody>
          <a:bodyPr anchor="t">
            <a:normAutofit/>
          </a:bodyPr>
          <a:lstStyle>
            <a:lvl1pPr marL="0" indent="0">
              <a:buNone/>
              <a:defRPr sz="1991"/>
            </a:lvl1pPr>
            <a:lvl2pPr marL="650230" indent="0">
              <a:buNone/>
              <a:defRPr sz="1707"/>
            </a:lvl2pPr>
            <a:lvl3pPr marL="1300460" indent="0">
              <a:buNone/>
              <a:defRPr sz="1422"/>
            </a:lvl3pPr>
            <a:lvl4pPr marL="1950690" indent="0">
              <a:buNone/>
              <a:defRPr sz="1280"/>
            </a:lvl4pPr>
            <a:lvl5pPr marL="2600919" indent="0">
              <a:buNone/>
              <a:defRPr sz="1280"/>
            </a:lvl5pPr>
            <a:lvl6pPr marL="3251149" indent="0">
              <a:buNone/>
              <a:defRPr sz="1280"/>
            </a:lvl6pPr>
            <a:lvl7pPr marL="3901379" indent="0">
              <a:buNone/>
              <a:defRPr sz="1280"/>
            </a:lvl7pPr>
            <a:lvl8pPr marL="4551609" indent="0">
              <a:buNone/>
              <a:defRPr sz="1280"/>
            </a:lvl8pPr>
            <a:lvl9pPr marL="5201839" indent="0">
              <a:buNone/>
              <a:defRPr sz="1280"/>
            </a:lvl9pPr>
          </a:lstStyle>
          <a:p>
            <a:pPr lvl="0"/>
            <a:r>
              <a:rPr lang="fr-FR" smtClean="0"/>
              <a:t>Modifiez les styles du texte du masque</a:t>
            </a:r>
          </a:p>
        </p:txBody>
      </p:sp>
      <p:sp>
        <p:nvSpPr>
          <p:cNvPr id="25" name="Text Placeholder 4"/>
          <p:cNvSpPr>
            <a:spLocks noGrp="1"/>
          </p:cNvSpPr>
          <p:nvPr>
            <p:ph type="body" sz="quarter" idx="13"/>
          </p:nvPr>
        </p:nvSpPr>
        <p:spPr>
          <a:xfrm>
            <a:off x="8376073" y="6264313"/>
            <a:ext cx="3403457" cy="819573"/>
          </a:xfrm>
        </p:spPr>
        <p:txBody>
          <a:bodyPr anchor="b">
            <a:noAutofit/>
          </a:bodyPr>
          <a:lstStyle>
            <a:lvl1pPr marL="0" indent="0">
              <a:lnSpc>
                <a:spcPct val="90000"/>
              </a:lnSpc>
              <a:buNone/>
              <a:defRPr sz="2844" b="0" cap="all" baseline="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fr-FR" smtClean="0"/>
              <a:t>Modifiez les styles du texte du masque</a:t>
            </a:r>
          </a:p>
        </p:txBody>
      </p:sp>
      <p:sp>
        <p:nvSpPr>
          <p:cNvPr id="26" name="Picture Placeholder 2"/>
          <p:cNvSpPr>
            <a:spLocks noGrp="1" noChangeAspect="1"/>
          </p:cNvSpPr>
          <p:nvPr>
            <p:ph type="pic" idx="22"/>
          </p:nvPr>
        </p:nvSpPr>
        <p:spPr>
          <a:xfrm>
            <a:off x="8375940" y="3793064"/>
            <a:ext cx="3407967" cy="2167467"/>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560" dirty="0"/>
            </a:lvl1pPr>
          </a:lstStyle>
          <a:p>
            <a:pPr marL="0" lvl="0" indent="0">
              <a:buNone/>
            </a:pPr>
            <a:r>
              <a:rPr lang="fr-FR" smtClean="0"/>
              <a:t>Cliquez sur l'icône pour ajouter une image</a:t>
            </a:r>
            <a:endParaRPr lang="en-US" dirty="0"/>
          </a:p>
        </p:txBody>
      </p:sp>
      <p:sp>
        <p:nvSpPr>
          <p:cNvPr id="27" name="Text Placeholder 3"/>
          <p:cNvSpPr>
            <a:spLocks noGrp="1"/>
          </p:cNvSpPr>
          <p:nvPr>
            <p:ph type="body" sz="half" idx="20"/>
          </p:nvPr>
        </p:nvSpPr>
        <p:spPr>
          <a:xfrm>
            <a:off x="8375939" y="7083883"/>
            <a:ext cx="3407966" cy="1152491"/>
          </a:xfrm>
        </p:spPr>
        <p:txBody>
          <a:bodyPr anchor="t">
            <a:normAutofit/>
          </a:bodyPr>
          <a:lstStyle>
            <a:lvl1pPr marL="0" indent="0">
              <a:buNone/>
              <a:defRPr sz="1991"/>
            </a:lvl1pPr>
            <a:lvl2pPr marL="650230" indent="0">
              <a:buNone/>
              <a:defRPr sz="1707"/>
            </a:lvl2pPr>
            <a:lvl3pPr marL="1300460" indent="0">
              <a:buNone/>
              <a:defRPr sz="1422"/>
            </a:lvl3pPr>
            <a:lvl4pPr marL="1950690" indent="0">
              <a:buNone/>
              <a:defRPr sz="1280"/>
            </a:lvl4pPr>
            <a:lvl5pPr marL="2600919" indent="0">
              <a:buNone/>
              <a:defRPr sz="1280"/>
            </a:lvl5pPr>
            <a:lvl6pPr marL="3251149" indent="0">
              <a:buNone/>
              <a:defRPr sz="1280"/>
            </a:lvl6pPr>
            <a:lvl7pPr marL="3901379" indent="0">
              <a:buNone/>
              <a:defRPr sz="1280"/>
            </a:lvl7pPr>
            <a:lvl8pPr marL="4551609" indent="0">
              <a:buNone/>
              <a:defRPr sz="1280"/>
            </a:lvl8pPr>
            <a:lvl9pPr marL="5201839" indent="0">
              <a:buNone/>
              <a:defRPr sz="1280"/>
            </a:lvl9pPr>
          </a:lstStyle>
          <a:p>
            <a:pPr lvl="0"/>
            <a:r>
              <a:rPr lang="fr-FR" smtClean="0"/>
              <a:t>Modifiez les styles du texte du masque</a:t>
            </a:r>
          </a:p>
        </p:txBody>
      </p:sp>
      <p:sp>
        <p:nvSpPr>
          <p:cNvPr id="3" name="Date Placeholder 2"/>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4" name="Footer Placeholder 3"/>
          <p:cNvSpPr>
            <a:spLocks noGrp="1"/>
          </p:cNvSpPr>
          <p:nvPr>
            <p:ph type="ftr" sz="quarter" idx="11"/>
          </p:nvPr>
        </p:nvSpPr>
        <p:spPr/>
        <p:txBody>
          <a:bodyPr/>
          <a:lstStyle>
            <a:lvl1pPr>
              <a:defRPr cap="all" baseline="0"/>
            </a:lvl1pPr>
          </a:lstStyle>
          <a:p>
            <a:endParaRPr lang="en-US" dirty="0"/>
          </a:p>
        </p:txBody>
      </p:sp>
      <p:sp>
        <p:nvSpPr>
          <p:cNvPr id="5" name="Slide Number Placeholder 4"/>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139929471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25633868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645228" y="866987"/>
            <a:ext cx="2138678" cy="7369388"/>
          </a:xfrm>
        </p:spPr>
        <p:txBody>
          <a:bodyPr vert="eaVert"/>
          <a:lstStyle/>
          <a:p>
            <a:r>
              <a:rPr lang="fr-FR" smtClean="0"/>
              <a:t>Modifiez le style du titre</a:t>
            </a:r>
            <a:endParaRPr lang="en-US" dirty="0"/>
          </a:p>
        </p:txBody>
      </p:sp>
      <p:sp>
        <p:nvSpPr>
          <p:cNvPr id="3" name="Vertical Text Placeholder 2"/>
          <p:cNvSpPr>
            <a:spLocks noGrp="1"/>
          </p:cNvSpPr>
          <p:nvPr>
            <p:ph type="body" orient="vert" idx="1"/>
          </p:nvPr>
        </p:nvSpPr>
        <p:spPr>
          <a:xfrm>
            <a:off x="1217504" y="866987"/>
            <a:ext cx="8265163" cy="7369388"/>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3818355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47" name="Title 1"/>
          <p:cNvSpPr>
            <a:spLocks noGrp="1"/>
          </p:cNvSpPr>
          <p:nvPr>
            <p:ph type="title"/>
          </p:nvPr>
        </p:nvSpPr>
        <p:spPr>
          <a:xfrm>
            <a:off x="1217508" y="879670"/>
            <a:ext cx="10566399" cy="2102855"/>
          </a:xfrm>
        </p:spPr>
        <p:txBody>
          <a:bodyPr/>
          <a:lstStyle/>
          <a:p>
            <a:r>
              <a:rPr lang="fr-FR" dirty="0" smtClean="0"/>
              <a:t>Modifiez le style du titre</a:t>
            </a:r>
            <a:endParaRPr lang="en-US" dirty="0"/>
          </a:p>
        </p:txBody>
      </p:sp>
      <p:sp>
        <p:nvSpPr>
          <p:cNvPr id="48" name="Content Placeholder 2"/>
          <p:cNvSpPr>
            <a:spLocks noGrp="1"/>
          </p:cNvSpPr>
          <p:nvPr>
            <p:ph idx="1"/>
          </p:nvPr>
        </p:nvSpPr>
        <p:spPr>
          <a:xfrm>
            <a:off x="1217508" y="3199271"/>
            <a:ext cx="10566399" cy="5037104"/>
          </a:xfr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49" name="Date Placeholder 3"/>
          <p:cNvSpPr>
            <a:spLocks noGrp="1"/>
          </p:cNvSpPr>
          <p:nvPr>
            <p:ph type="dt" sz="half" idx="10"/>
          </p:nvPr>
        </p:nvSpPr>
        <p:spPr>
          <a:xfrm>
            <a:off x="7954049" y="8367328"/>
            <a:ext cx="2926080" cy="519289"/>
          </a:xfrm>
        </p:spPr>
        <p:txBody>
          <a:bodyPr/>
          <a:lstStyle/>
          <a:p>
            <a:fld id="{48A87A34-81AB-432B-8DAE-1953F412C126}" type="datetimeFigureOut">
              <a:rPr lang="en-US" smtClean="0"/>
              <a:t>11/10/2017</a:t>
            </a:fld>
            <a:endParaRPr lang="en-US" dirty="0"/>
          </a:p>
        </p:txBody>
      </p:sp>
      <p:sp>
        <p:nvSpPr>
          <p:cNvPr id="50" name="Footer Placeholder 4"/>
          <p:cNvSpPr>
            <a:spLocks noGrp="1"/>
          </p:cNvSpPr>
          <p:nvPr>
            <p:ph type="ftr" sz="quarter" idx="11"/>
          </p:nvPr>
        </p:nvSpPr>
        <p:spPr>
          <a:xfrm>
            <a:off x="1217506" y="8367327"/>
            <a:ext cx="6655263" cy="519289"/>
          </a:xfrm>
        </p:spPr>
        <p:txBody>
          <a:bodyPr/>
          <a:lstStyle/>
          <a:p>
            <a:endParaRPr lang="en-US" dirty="0"/>
          </a:p>
        </p:txBody>
      </p:sp>
      <p:sp>
        <p:nvSpPr>
          <p:cNvPr id="51" name="Slide Number Placeholder 5"/>
          <p:cNvSpPr>
            <a:spLocks noGrp="1"/>
          </p:cNvSpPr>
          <p:nvPr>
            <p:ph type="sldNum" sz="quarter" idx="12"/>
          </p:nvPr>
        </p:nvSpPr>
        <p:spPr>
          <a:xfrm>
            <a:off x="10961410" y="8367325"/>
            <a:ext cx="822495" cy="519289"/>
          </a:xfrm>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9441862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217505" y="2018457"/>
            <a:ext cx="10566400" cy="4057226"/>
          </a:xfrm>
        </p:spPr>
        <p:txBody>
          <a:bodyPr anchor="b">
            <a:normAutofit/>
          </a:bodyPr>
          <a:lstStyle>
            <a:lvl1pPr>
              <a:defRPr sz="5120"/>
            </a:lvl1pPr>
          </a:lstStyle>
          <a:p>
            <a:r>
              <a:rPr lang="fr-FR" smtClean="0"/>
              <a:t>Modifiez le style du titre</a:t>
            </a:r>
            <a:endParaRPr lang="en-US" dirty="0"/>
          </a:p>
        </p:txBody>
      </p:sp>
      <p:sp>
        <p:nvSpPr>
          <p:cNvPr id="3" name="Text Placeholder 2"/>
          <p:cNvSpPr>
            <a:spLocks noGrp="1"/>
          </p:cNvSpPr>
          <p:nvPr>
            <p:ph type="body" idx="1"/>
          </p:nvPr>
        </p:nvSpPr>
        <p:spPr>
          <a:xfrm>
            <a:off x="1217505" y="6292426"/>
            <a:ext cx="10566400" cy="1955237"/>
          </a:xfrm>
        </p:spPr>
        <p:txBody>
          <a:bodyPr>
            <a:normAutofit/>
          </a:bodyPr>
          <a:lstStyle>
            <a:lvl1pPr marL="0" indent="0">
              <a:buNone/>
              <a:defRPr sz="2560" cap="all" baseline="0">
                <a:solidFill>
                  <a:schemeClr val="tx1">
                    <a:tint val="75000"/>
                  </a:schemeClr>
                </a:solidFill>
              </a:defRPr>
            </a:lvl1pPr>
            <a:lvl2pPr marL="650230" indent="0">
              <a:buNone/>
              <a:defRPr sz="2560">
                <a:solidFill>
                  <a:schemeClr val="tx1">
                    <a:tint val="75000"/>
                  </a:schemeClr>
                </a:solidFill>
              </a:defRPr>
            </a:lvl2pPr>
            <a:lvl3pPr marL="1300460" indent="0">
              <a:buNone/>
              <a:defRPr sz="2560">
                <a:solidFill>
                  <a:schemeClr val="tx1">
                    <a:tint val="75000"/>
                  </a:schemeClr>
                </a:solidFill>
              </a:defRPr>
            </a:lvl3pPr>
            <a:lvl4pPr marL="1950690" indent="0">
              <a:buNone/>
              <a:defRPr sz="2276">
                <a:solidFill>
                  <a:schemeClr val="tx1">
                    <a:tint val="75000"/>
                  </a:schemeClr>
                </a:solidFill>
              </a:defRPr>
            </a:lvl4pPr>
            <a:lvl5pPr marL="2600919" indent="0">
              <a:buNone/>
              <a:defRPr sz="2276">
                <a:solidFill>
                  <a:schemeClr val="tx1">
                    <a:tint val="75000"/>
                  </a:schemeClr>
                </a:solidFill>
              </a:defRPr>
            </a:lvl5pPr>
            <a:lvl6pPr marL="3251149" indent="0">
              <a:buNone/>
              <a:defRPr sz="2276">
                <a:solidFill>
                  <a:schemeClr val="tx1">
                    <a:tint val="75000"/>
                  </a:schemeClr>
                </a:solidFill>
              </a:defRPr>
            </a:lvl6pPr>
            <a:lvl7pPr marL="3901379" indent="0">
              <a:buNone/>
              <a:defRPr sz="2276">
                <a:solidFill>
                  <a:schemeClr val="tx1">
                    <a:tint val="75000"/>
                  </a:schemeClr>
                </a:solidFill>
              </a:defRPr>
            </a:lvl7pPr>
            <a:lvl8pPr marL="4551609" indent="0">
              <a:buNone/>
              <a:defRPr sz="2276">
                <a:solidFill>
                  <a:schemeClr val="tx1">
                    <a:tint val="75000"/>
                  </a:schemeClr>
                </a:solidFill>
              </a:defRPr>
            </a:lvl8pPr>
            <a:lvl9pPr marL="5201839" indent="0">
              <a:buNone/>
              <a:defRPr sz="2276">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28724471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sz="half" idx="1"/>
          </p:nvPr>
        </p:nvSpPr>
        <p:spPr>
          <a:xfrm>
            <a:off x="1217505" y="3199269"/>
            <a:ext cx="5203615" cy="5037104"/>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6583681" y="3199269"/>
            <a:ext cx="5200225" cy="5037104"/>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264359043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1217505" y="880537"/>
            <a:ext cx="10566400" cy="2101989"/>
          </a:xfrm>
        </p:spPr>
        <p:txBody>
          <a:bodyPr/>
          <a:lstStyle/>
          <a:p>
            <a:r>
              <a:rPr lang="fr-FR" smtClean="0"/>
              <a:t>Modifiez le style du titre</a:t>
            </a:r>
            <a:endParaRPr lang="en-US" dirty="0"/>
          </a:p>
        </p:txBody>
      </p:sp>
      <p:sp>
        <p:nvSpPr>
          <p:cNvPr id="3" name="Text Placeholder 2"/>
          <p:cNvSpPr>
            <a:spLocks noGrp="1"/>
          </p:cNvSpPr>
          <p:nvPr>
            <p:ph type="body" idx="1"/>
          </p:nvPr>
        </p:nvSpPr>
        <p:spPr>
          <a:xfrm>
            <a:off x="1534439" y="3199269"/>
            <a:ext cx="4886683" cy="1171786"/>
          </a:xfrm>
        </p:spPr>
        <p:txBody>
          <a:bodyPr anchor="b"/>
          <a:lstStyle>
            <a:lvl1pPr marL="0" indent="0">
              <a:lnSpc>
                <a:spcPct val="90000"/>
              </a:lnSpc>
              <a:buNone/>
              <a:defRPr sz="3413" b="0" cap="all" baseline="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fr-FR" smtClean="0"/>
              <a:t>Modifiez les styles du texte du masque</a:t>
            </a:r>
          </a:p>
        </p:txBody>
      </p:sp>
      <p:sp>
        <p:nvSpPr>
          <p:cNvPr id="4" name="Content Placeholder 3"/>
          <p:cNvSpPr>
            <a:spLocks noGrp="1"/>
          </p:cNvSpPr>
          <p:nvPr>
            <p:ph sz="half" idx="2"/>
          </p:nvPr>
        </p:nvSpPr>
        <p:spPr>
          <a:xfrm>
            <a:off x="1217505" y="4371056"/>
            <a:ext cx="5203617" cy="386531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6900612" y="3199268"/>
            <a:ext cx="4883292" cy="1171786"/>
          </a:xfrm>
        </p:spPr>
        <p:txBody>
          <a:bodyPr anchor="b"/>
          <a:lstStyle>
            <a:lvl1pPr marL="0" indent="0">
              <a:lnSpc>
                <a:spcPct val="90000"/>
              </a:lnSpc>
              <a:buNone/>
              <a:defRPr sz="3413" b="0" cap="all" baseline="0">
                <a:solidFill>
                  <a:schemeClr val="tx1"/>
                </a:solidFill>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fr-FR" smtClean="0"/>
              <a:t>Modifiez les styles du texte du masque</a:t>
            </a:r>
          </a:p>
        </p:txBody>
      </p:sp>
      <p:sp>
        <p:nvSpPr>
          <p:cNvPr id="6" name="Content Placeholder 5"/>
          <p:cNvSpPr>
            <a:spLocks noGrp="1"/>
          </p:cNvSpPr>
          <p:nvPr>
            <p:ph sz="quarter" idx="4"/>
          </p:nvPr>
        </p:nvSpPr>
        <p:spPr>
          <a:xfrm>
            <a:off x="6583680" y="4371056"/>
            <a:ext cx="5200225" cy="386531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2918178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7507810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32229773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23153" y="866988"/>
            <a:ext cx="4113106" cy="2332279"/>
          </a:xfrm>
        </p:spPr>
        <p:txBody>
          <a:bodyPr anchor="b"/>
          <a:lstStyle>
            <a:lvl1pPr>
              <a:defRPr sz="4551"/>
            </a:lvl1pPr>
          </a:lstStyle>
          <a:p>
            <a:r>
              <a:rPr lang="fr-FR" smtClean="0"/>
              <a:t>Modifiez le style du titre</a:t>
            </a:r>
            <a:endParaRPr lang="en-US" dirty="0"/>
          </a:p>
        </p:txBody>
      </p:sp>
      <p:sp>
        <p:nvSpPr>
          <p:cNvPr id="3" name="Content Placeholder 2"/>
          <p:cNvSpPr>
            <a:spLocks noGrp="1"/>
          </p:cNvSpPr>
          <p:nvPr>
            <p:ph idx="1"/>
          </p:nvPr>
        </p:nvSpPr>
        <p:spPr>
          <a:xfrm>
            <a:off x="5499947" y="842903"/>
            <a:ext cx="6283957" cy="7393471"/>
          </a:xfrm>
        </p:spPr>
        <p:txBody>
          <a:bodyPr anchor="ct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1223153" y="3199269"/>
            <a:ext cx="4113106" cy="5037104"/>
          </a:xfr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fr-FR" smtClean="0"/>
              <a:t>‹N°›</a:t>
            </a:fld>
            <a:endParaRPr lang="fr-FR"/>
          </a:p>
        </p:txBody>
      </p:sp>
      <p:pic>
        <p:nvPicPr>
          <p:cNvPr id="8" name="Image 7"/>
          <p:cNvPicPr>
            <a:picLocks noChangeAspect="1"/>
          </p:cNvPicPr>
          <p:nvPr userDrawn="1"/>
        </p:nvPicPr>
        <p:blipFill>
          <a:blip r:embed="rId2"/>
          <a:stretch>
            <a:fillRect/>
          </a:stretch>
        </p:blipFill>
        <p:spPr>
          <a:xfrm>
            <a:off x="10880129" y="360323"/>
            <a:ext cx="1341236" cy="1341236"/>
          </a:xfrm>
          <a:prstGeom prst="rect">
            <a:avLst/>
          </a:prstGeom>
        </p:spPr>
      </p:pic>
    </p:spTree>
    <p:extLst>
      <p:ext uri="{BB962C8B-B14F-4D97-AF65-F5344CB8AC3E}">
        <p14:creationId xmlns:p14="http://schemas.microsoft.com/office/powerpoint/2010/main" val="335988744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17509" y="866987"/>
            <a:ext cx="5338968" cy="2332282"/>
          </a:xfrm>
        </p:spPr>
        <p:txBody>
          <a:bodyPr anchor="b"/>
          <a:lstStyle>
            <a:lvl1pPr>
              <a:defRPr sz="4551"/>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6873410" y="866986"/>
            <a:ext cx="4910497" cy="7369390"/>
          </a:xfrm>
          <a:prstGeom prst="round2DiagRect">
            <a:avLst>
              <a:gd name="adj1" fmla="val 6074"/>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defRPr lang="en-US" sz="4551"/>
            </a:lvl1pPr>
          </a:lstStyle>
          <a:p>
            <a:pPr marL="0" lvl="0" indent="0">
              <a:buNone/>
            </a:pPr>
            <a:r>
              <a:rPr lang="fr-FR" smtClean="0"/>
              <a:t>Cliquez sur l'icône pour ajouter une image</a:t>
            </a:r>
            <a:endParaRPr lang="en-US" dirty="0"/>
          </a:p>
        </p:txBody>
      </p:sp>
      <p:sp>
        <p:nvSpPr>
          <p:cNvPr id="4" name="Text Placeholder 3"/>
          <p:cNvSpPr>
            <a:spLocks noGrp="1"/>
          </p:cNvSpPr>
          <p:nvPr>
            <p:ph type="body" sz="half" idx="2"/>
          </p:nvPr>
        </p:nvSpPr>
        <p:spPr>
          <a:xfrm>
            <a:off x="1217506" y="3199269"/>
            <a:ext cx="5338971" cy="5037104"/>
          </a:xfr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smtClean="0"/>
              <a:t>11/10/2017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CB4B4D-7CA3-9044-876B-883B54F8677D}" type="slidenum">
              <a:rPr lang="fr-FR" smtClean="0"/>
              <a:t>‹N°›</a:t>
            </a:fld>
            <a:endParaRPr lang="fr-FR"/>
          </a:p>
        </p:txBody>
      </p:sp>
    </p:spTree>
    <p:extLst>
      <p:ext uri="{BB962C8B-B14F-4D97-AF65-F5344CB8AC3E}">
        <p14:creationId xmlns:p14="http://schemas.microsoft.com/office/powerpoint/2010/main" val="32142022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duotone>
              <a:schemeClr val="bg2">
                <a:shade val="88000"/>
                <a:hueMod val="106000"/>
                <a:satMod val="140000"/>
                <a:lumMod val="54000"/>
              </a:schemeClr>
              <a:schemeClr val="bg2">
                <a:tint val="98000"/>
                <a:hueMod val="90000"/>
                <a:satMod val="150000"/>
                <a:lumMod val="160000"/>
              </a:schemeClr>
            </a:duotone>
          </a:blip>
          <a:srcRect/>
          <a:stretch>
            <a:fillRect/>
          </a:stretch>
        </a:blipFill>
        <a:effectLst/>
      </p:bgPr>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20">
            <a:alphaModFix amt="30000"/>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1"/>
            <a:ext cx="13004803" cy="97536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20321" y="1"/>
            <a:ext cx="12859412" cy="9753601"/>
            <a:chOff x="-14288" y="0"/>
            <a:chExt cx="9041774"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8352798"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217508" y="879670"/>
            <a:ext cx="10566399" cy="2102855"/>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217508" y="3199271"/>
            <a:ext cx="10566399" cy="5037104"/>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7954049" y="8367328"/>
            <a:ext cx="2926080" cy="519289"/>
          </a:xfrm>
          <a:prstGeom prst="rect">
            <a:avLst/>
          </a:prstGeom>
        </p:spPr>
        <p:txBody>
          <a:bodyPr vert="horz" lIns="91440" tIns="45720" rIns="91440" bIns="45720" rtlCol="0" anchor="ctr"/>
          <a:lstStyle>
            <a:lvl1pPr algn="r">
              <a:defRPr sz="1493">
                <a:solidFill>
                  <a:schemeClr val="tx1">
                    <a:tint val="75000"/>
                  </a:schemeClr>
                </a:solidFill>
              </a:defRPr>
            </a:lvl1pPr>
          </a:lstStyle>
          <a:p>
            <a:fld id="{48A87A34-81AB-432B-8DAE-1953F412C126}" type="datetimeFigureOut">
              <a:rPr lang="en-US" smtClean="0"/>
              <a:pPr/>
              <a:t>11/10/2017</a:t>
            </a:fld>
            <a:endParaRPr lang="en-US" dirty="0"/>
          </a:p>
        </p:txBody>
      </p:sp>
      <p:sp>
        <p:nvSpPr>
          <p:cNvPr id="5" name="Footer Placeholder 4"/>
          <p:cNvSpPr>
            <a:spLocks noGrp="1"/>
          </p:cNvSpPr>
          <p:nvPr>
            <p:ph type="ftr" sz="quarter" idx="3"/>
          </p:nvPr>
        </p:nvSpPr>
        <p:spPr>
          <a:xfrm>
            <a:off x="1217506" y="8367327"/>
            <a:ext cx="6655263" cy="519289"/>
          </a:xfrm>
          <a:prstGeom prst="rect">
            <a:avLst/>
          </a:prstGeom>
        </p:spPr>
        <p:txBody>
          <a:bodyPr vert="horz" lIns="91440" tIns="45720" rIns="91440" bIns="45720" rtlCol="0" anchor="ctr"/>
          <a:lstStyle>
            <a:lvl1pPr algn="l">
              <a:defRPr sz="1493">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961410" y="8367325"/>
            <a:ext cx="822495" cy="519289"/>
          </a:xfrm>
          <a:prstGeom prst="rect">
            <a:avLst/>
          </a:prstGeom>
        </p:spPr>
        <p:txBody>
          <a:bodyPr vert="horz" lIns="91440" tIns="45720" rIns="91440" bIns="45720" rtlCol="0" anchor="ctr"/>
          <a:lstStyle>
            <a:lvl1pPr algn="r">
              <a:defRPr sz="1493">
                <a:solidFill>
                  <a:schemeClr val="tx1">
                    <a:tint val="75000"/>
                  </a:schemeClr>
                </a:solidFill>
              </a:defRPr>
            </a:lvl1pPr>
          </a:lstStyle>
          <a:p>
            <a:fld id="{86CB4B4D-7CA3-9044-876B-883B54F8677D}" type="slidenum">
              <a:rPr lang="fr-FR" smtClean="0"/>
              <a:t>‹N°›</a:t>
            </a:fld>
            <a:endParaRPr lang="fr-FR"/>
          </a:p>
        </p:txBody>
      </p:sp>
    </p:spTree>
    <p:extLst>
      <p:ext uri="{BB962C8B-B14F-4D97-AF65-F5344CB8AC3E}">
        <p14:creationId xmlns:p14="http://schemas.microsoft.com/office/powerpoint/2010/main" val="3201950526"/>
      </p:ext>
    </p:extLst>
  </p:cSld>
  <p:clrMap bg1="dk1" tx1="lt1" bg2="dk2" tx2="lt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 id="2147483712" r:id="rId15"/>
    <p:sldLayoutId id="2147483713" r:id="rId16"/>
    <p:sldLayoutId id="2147483714" r:id="rId17"/>
  </p:sldLayoutIdLst>
  <p:timing>
    <p:tnLst>
      <p:par>
        <p:cTn id="1" dur="indefinite" restart="never" nodeType="tmRoot"/>
      </p:par>
    </p:tnLst>
  </p:timing>
  <p:txStyles>
    <p:titleStyle>
      <a:lvl1pPr algn="l" defTabSz="1300460" rtl="0" eaLnBrk="1" latinLnBrk="0" hangingPunct="1">
        <a:lnSpc>
          <a:spcPct val="90000"/>
        </a:lnSpc>
        <a:spcBef>
          <a:spcPct val="0"/>
        </a:spcBef>
        <a:buNone/>
        <a:defRPr sz="5120" kern="1200" cap="all" baseline="0">
          <a:solidFill>
            <a:schemeClr val="tx1"/>
          </a:solidFill>
          <a:latin typeface="+mj-lt"/>
          <a:ea typeface="+mj-ea"/>
          <a:cs typeface="+mj-cs"/>
        </a:defRPr>
      </a:lvl1pPr>
    </p:titleStyle>
    <p:bodyStyle>
      <a:lvl1pPr marL="325115" indent="-325115" algn="l" defTabSz="1300460" rtl="0" eaLnBrk="1" latinLnBrk="0" hangingPunct="1">
        <a:lnSpc>
          <a:spcPct val="120000"/>
        </a:lnSpc>
        <a:spcBef>
          <a:spcPts val="1422"/>
        </a:spcBef>
        <a:buSzPct val="125000"/>
        <a:buFont typeface="Arial" panose="020B0604020202020204" pitchFamily="34" charset="0"/>
        <a:buChar char="•"/>
        <a:defRPr sz="3413" kern="1200">
          <a:solidFill>
            <a:schemeClr val="tx1"/>
          </a:solidFill>
          <a:latin typeface="+mn-lt"/>
          <a:ea typeface="+mn-ea"/>
          <a:cs typeface="+mn-cs"/>
        </a:defRPr>
      </a:lvl1pPr>
      <a:lvl2pPr marL="975345" indent="-325115" algn="l" defTabSz="1300460" rtl="0" eaLnBrk="1" latinLnBrk="0" hangingPunct="1">
        <a:lnSpc>
          <a:spcPct val="120000"/>
        </a:lnSpc>
        <a:spcBef>
          <a:spcPts val="711"/>
        </a:spcBef>
        <a:buSzPct val="125000"/>
        <a:buFont typeface="Arial" panose="020B0604020202020204" pitchFamily="34" charset="0"/>
        <a:buChar char="•"/>
        <a:defRPr sz="2844" kern="1200">
          <a:solidFill>
            <a:schemeClr val="tx1"/>
          </a:solidFill>
          <a:latin typeface="+mn-lt"/>
          <a:ea typeface="+mn-ea"/>
          <a:cs typeface="+mn-cs"/>
        </a:defRPr>
      </a:lvl2pPr>
      <a:lvl3pPr marL="1625575" indent="-325115" algn="l" defTabSz="1300460" rtl="0" eaLnBrk="1" latinLnBrk="0" hangingPunct="1">
        <a:lnSpc>
          <a:spcPct val="120000"/>
        </a:lnSpc>
        <a:spcBef>
          <a:spcPts val="711"/>
        </a:spcBef>
        <a:buSzPct val="125000"/>
        <a:buFont typeface="Arial" panose="020B0604020202020204" pitchFamily="34" charset="0"/>
        <a:buChar char="•"/>
        <a:defRPr sz="2560" kern="1200">
          <a:solidFill>
            <a:schemeClr val="tx1"/>
          </a:solidFill>
          <a:latin typeface="+mn-lt"/>
          <a:ea typeface="+mn-ea"/>
          <a:cs typeface="+mn-cs"/>
        </a:defRPr>
      </a:lvl3pPr>
      <a:lvl4pPr marL="2275804" indent="-325115" algn="l" defTabSz="1300460" rtl="0" eaLnBrk="1" latinLnBrk="0" hangingPunct="1">
        <a:lnSpc>
          <a:spcPct val="120000"/>
        </a:lnSpc>
        <a:spcBef>
          <a:spcPts val="711"/>
        </a:spcBef>
        <a:buSzPct val="125000"/>
        <a:buFont typeface="Arial" panose="020B0604020202020204" pitchFamily="34" charset="0"/>
        <a:buChar char="•"/>
        <a:defRPr sz="2276" kern="1200">
          <a:solidFill>
            <a:schemeClr val="tx1"/>
          </a:solidFill>
          <a:latin typeface="+mn-lt"/>
          <a:ea typeface="+mn-ea"/>
          <a:cs typeface="+mn-cs"/>
        </a:defRPr>
      </a:lvl4pPr>
      <a:lvl5pPr marL="2926034" indent="-325115" algn="l" defTabSz="1300460" rtl="0" eaLnBrk="1" latinLnBrk="0" hangingPunct="1">
        <a:lnSpc>
          <a:spcPct val="120000"/>
        </a:lnSpc>
        <a:spcBef>
          <a:spcPts val="711"/>
        </a:spcBef>
        <a:buSzPct val="125000"/>
        <a:buFont typeface="Arial" panose="020B0604020202020204" pitchFamily="34" charset="0"/>
        <a:buChar char="•"/>
        <a:defRPr sz="2276" kern="1200">
          <a:solidFill>
            <a:schemeClr val="tx1"/>
          </a:solidFill>
          <a:latin typeface="+mn-lt"/>
          <a:ea typeface="+mn-ea"/>
          <a:cs typeface="+mn-cs"/>
        </a:defRPr>
      </a:lvl5pPr>
      <a:lvl6pPr marL="3576264" indent="-325115" algn="l" defTabSz="1300460" rtl="0" eaLnBrk="1" latinLnBrk="0" hangingPunct="1">
        <a:lnSpc>
          <a:spcPct val="120000"/>
        </a:lnSpc>
        <a:spcBef>
          <a:spcPts val="711"/>
        </a:spcBef>
        <a:buSzPct val="125000"/>
        <a:buFont typeface="Arial" panose="020B0604020202020204" pitchFamily="34" charset="0"/>
        <a:buChar char="•"/>
        <a:defRPr sz="1991" kern="1200">
          <a:solidFill>
            <a:schemeClr val="tx1"/>
          </a:solidFill>
          <a:latin typeface="+mn-lt"/>
          <a:ea typeface="+mn-ea"/>
          <a:cs typeface="+mn-cs"/>
        </a:defRPr>
      </a:lvl6pPr>
      <a:lvl7pPr marL="4226494" indent="-325115" algn="l" defTabSz="1300460" rtl="0" eaLnBrk="1" latinLnBrk="0" hangingPunct="1">
        <a:lnSpc>
          <a:spcPct val="120000"/>
        </a:lnSpc>
        <a:spcBef>
          <a:spcPts val="711"/>
        </a:spcBef>
        <a:buSzPct val="125000"/>
        <a:buFont typeface="Arial" panose="020B0604020202020204" pitchFamily="34" charset="0"/>
        <a:buChar char="•"/>
        <a:defRPr sz="1991" kern="1200">
          <a:solidFill>
            <a:schemeClr val="tx1"/>
          </a:solidFill>
          <a:latin typeface="+mn-lt"/>
          <a:ea typeface="+mn-ea"/>
          <a:cs typeface="+mn-cs"/>
        </a:defRPr>
      </a:lvl7pPr>
      <a:lvl8pPr marL="4876724" indent="-325115" algn="l" defTabSz="1300460" rtl="0" eaLnBrk="1" latinLnBrk="0" hangingPunct="1">
        <a:lnSpc>
          <a:spcPct val="120000"/>
        </a:lnSpc>
        <a:spcBef>
          <a:spcPts val="711"/>
        </a:spcBef>
        <a:buSzPct val="125000"/>
        <a:buFont typeface="Arial" panose="020B0604020202020204" pitchFamily="34" charset="0"/>
        <a:buChar char="•"/>
        <a:defRPr sz="1991" kern="1200">
          <a:solidFill>
            <a:schemeClr val="tx1"/>
          </a:solidFill>
          <a:latin typeface="+mn-lt"/>
          <a:ea typeface="+mn-ea"/>
          <a:cs typeface="+mn-cs"/>
        </a:defRPr>
      </a:lvl8pPr>
      <a:lvl9pPr marL="5526954" indent="-325115" algn="l" defTabSz="1300460" rtl="0" eaLnBrk="1" latinLnBrk="0" hangingPunct="1">
        <a:lnSpc>
          <a:spcPct val="120000"/>
        </a:lnSpc>
        <a:spcBef>
          <a:spcPts val="711"/>
        </a:spcBef>
        <a:buSzPct val="125000"/>
        <a:buFont typeface="Arial" panose="020B0604020202020204" pitchFamily="34" charset="0"/>
        <a:buChar char="•"/>
        <a:defRPr sz="1991" kern="1200">
          <a:solidFill>
            <a:schemeClr val="tx1"/>
          </a:solidFill>
          <a:latin typeface="+mn-lt"/>
          <a:ea typeface="+mn-ea"/>
          <a:cs typeface="+mn-cs"/>
        </a:defRPr>
      </a:lvl9pPr>
    </p:bodyStyle>
    <p:otherStyle>
      <a:defPPr>
        <a:defRPr lang="en-US"/>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4a"/><Relationship Id="rId7" Type="http://schemas.openxmlformats.org/officeDocument/2006/relationships/image" Target="../media/image9.png"/><Relationship Id="rId2" Type="http://schemas.microsoft.com/office/2007/relationships/media" Target="../media/media1.m4a"/><Relationship Id="rId1" Type="http://schemas.openxmlformats.org/officeDocument/2006/relationships/tags" Target="../tags/tag1.xml"/><Relationship Id="rId6" Type="http://schemas.openxmlformats.org/officeDocument/2006/relationships/image" Target="../media/image8.emf"/><Relationship Id="rId5" Type="http://schemas.openxmlformats.org/officeDocument/2006/relationships/image" Target="../media/image7.png"/><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9.png"/><Relationship Id="rId5" Type="http://schemas.openxmlformats.org/officeDocument/2006/relationships/chart" Target="../charts/chart2.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2.emf"/><Relationship Id="rId4" Type="http://schemas.openxmlformats.org/officeDocument/2006/relationships/image" Target="../media/image31.emf"/></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emf"/><Relationship Id="rId2" Type="http://schemas.openxmlformats.org/officeDocument/2006/relationships/image" Target="../media/image33.png"/><Relationship Id="rId1" Type="http://schemas.openxmlformats.org/officeDocument/2006/relationships/slideLayout" Target="../slideLayouts/slideLayout1.xml"/><Relationship Id="rId6" Type="http://schemas.openxmlformats.org/officeDocument/2006/relationships/image" Target="../media/image37.emf"/><Relationship Id="rId5" Type="http://schemas.openxmlformats.org/officeDocument/2006/relationships/image" Target="../media/image36.emf"/><Relationship Id="rId4" Type="http://schemas.openxmlformats.org/officeDocument/2006/relationships/image" Target="../media/image35.emf"/></Relationships>
</file>

<file path=ppt/slides/_rels/slide13.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png"/><Relationship Id="rId1" Type="http://schemas.openxmlformats.org/officeDocument/2006/relationships/slideLayout" Target="../slideLayouts/slideLayout1.xml"/><Relationship Id="rId6" Type="http://schemas.openxmlformats.org/officeDocument/2006/relationships/image" Target="../media/image43.emf"/><Relationship Id="rId5" Type="http://schemas.openxmlformats.org/officeDocument/2006/relationships/image" Target="../media/image42.emf"/><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 Id="rId4" Type="http://schemas.openxmlformats.org/officeDocument/2006/relationships/image" Target="../media/image50.jpe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audio" Target="../media/media2.m4a"/><Relationship Id="rId7" Type="http://schemas.openxmlformats.org/officeDocument/2006/relationships/image" Target="../media/image11.emf"/><Relationship Id="rId2" Type="http://schemas.microsoft.com/office/2007/relationships/media" Target="../media/media2.m4a"/><Relationship Id="rId1" Type="http://schemas.openxmlformats.org/officeDocument/2006/relationships/tags" Target="../tags/tag2.xml"/><Relationship Id="rId6" Type="http://schemas.openxmlformats.org/officeDocument/2006/relationships/image" Target="../media/image10.emf"/><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audio" Target="../media/media3.m4a"/><Relationship Id="rId7" Type="http://schemas.openxmlformats.org/officeDocument/2006/relationships/image" Target="../media/image9.png"/><Relationship Id="rId2" Type="http://schemas.microsoft.com/office/2007/relationships/media" Target="../media/media3.m4a"/><Relationship Id="rId1" Type="http://schemas.openxmlformats.org/officeDocument/2006/relationships/tags" Target="../tags/tag3.xml"/><Relationship Id="rId6" Type="http://schemas.openxmlformats.org/officeDocument/2006/relationships/image" Target="../media/image12.emf"/><Relationship Id="rId5" Type="http://schemas.openxmlformats.org/officeDocument/2006/relationships/notesSlide" Target="../notesSlides/notesSlide2.xml"/><Relationship Id="rId4"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audio" Target="../media/media4.m4a"/><Relationship Id="rId7" Type="http://schemas.openxmlformats.org/officeDocument/2006/relationships/image" Target="../media/image14.emf"/><Relationship Id="rId2" Type="http://schemas.microsoft.com/office/2007/relationships/media" Target="../media/media4.m4a"/><Relationship Id="rId1" Type="http://schemas.openxmlformats.org/officeDocument/2006/relationships/tags" Target="../tags/tag4.xml"/><Relationship Id="rId6" Type="http://schemas.openxmlformats.org/officeDocument/2006/relationships/image" Target="../media/image13.emf"/><Relationship Id="rId11" Type="http://schemas.openxmlformats.org/officeDocument/2006/relationships/image" Target="../media/image9.png"/><Relationship Id="rId5" Type="http://schemas.openxmlformats.org/officeDocument/2006/relationships/notesSlide" Target="../notesSlides/notesSlide3.xml"/><Relationship Id="rId10" Type="http://schemas.openxmlformats.org/officeDocument/2006/relationships/image" Target="../media/image17.png"/><Relationship Id="rId4" Type="http://schemas.openxmlformats.org/officeDocument/2006/relationships/slideLayout" Target="../slideLayouts/slideLayout1.xml"/><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5.xml"/><Relationship Id="rId6" Type="http://schemas.openxmlformats.org/officeDocument/2006/relationships/image" Target="../media/image9.png"/><Relationship Id="rId5" Type="http://schemas.openxmlformats.org/officeDocument/2006/relationships/image" Target="../media/image18.emf"/><Relationship Id="rId4"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9.pn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0.jpeg"/><Relationship Id="rId7" Type="http://schemas.openxmlformats.org/officeDocument/2006/relationships/image" Target="../media/image24.png"/><Relationship Id="rId2" Type="http://schemas.openxmlformats.org/officeDocument/2006/relationships/image" Target="../media/image19.jpeg"/><Relationship Id="rId1" Type="http://schemas.openxmlformats.org/officeDocument/2006/relationships/slideLayout" Target="../slideLayouts/slideLayout1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1.xml"/><Relationship Id="rId6" Type="http://schemas.openxmlformats.org/officeDocument/2006/relationships/image" Target="../media/image29.emf"/><Relationship Id="rId5" Type="http://schemas.openxmlformats.org/officeDocument/2006/relationships/image" Target="../media/image28.emf"/><Relationship Id="rId4" Type="http://schemas.openxmlformats.org/officeDocument/2006/relationships/image" Target="../media/image2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p:nvPr/>
        </p:nvSpPr>
        <p:spPr>
          <a:xfrm>
            <a:off x="2547260" y="2223166"/>
            <a:ext cx="8964159" cy="1755514"/>
          </a:xfrm>
          <a:prstGeom prst="rect">
            <a:avLst/>
          </a:prstGeom>
          <a:noFill/>
          <a:ln w="25400">
            <a:noFill/>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lvl1pPr>
              <a:defRPr sz="8300">
                <a:latin typeface="Proxima Nova Condensed Semibold"/>
                <a:ea typeface="Proxima Nova Condensed Semibold"/>
                <a:cs typeface="Proxima Nova Condensed Semibold"/>
                <a:sym typeface="Proxima Nova Condensed Semibold"/>
              </a:defRPr>
            </a:lvl1pPr>
          </a:lstStyle>
          <a:p>
            <a:r>
              <a:rPr lang="fr-FR" dirty="0" smtClean="0"/>
              <a:t>                 </a:t>
            </a:r>
            <a:r>
              <a:rPr lang="fr-FR" b="1" i="1" dirty="0" smtClean="0">
                <a:latin typeface="Calibri" panose="020F0502020204030204" pitchFamily="34" charset="0"/>
              </a:rPr>
              <a:t>sas</a:t>
            </a:r>
            <a:endParaRPr b="1" i="1" dirty="0">
              <a:latin typeface="Calibri" panose="020F0502020204030204" pitchFamily="34" charset="0"/>
            </a:endParaRPr>
          </a:p>
        </p:txBody>
      </p:sp>
      <p:sp>
        <p:nvSpPr>
          <p:cNvPr id="120" name="Shape 120"/>
          <p:cNvSpPr>
            <a:spLocks noGrp="1"/>
          </p:cNvSpPr>
          <p:nvPr>
            <p:ph type="subTitle" idx="1"/>
          </p:nvPr>
        </p:nvSpPr>
        <p:spPr>
          <a:xfrm>
            <a:off x="2341804" y="4270832"/>
            <a:ext cx="9471428" cy="1130300"/>
          </a:xfrm>
          <a:prstGeom prst="rect">
            <a:avLst/>
          </a:prstGeom>
          <a:solidFill>
            <a:srgbClr val="002060"/>
          </a:solidFill>
        </p:spPr>
        <p:txBody>
          <a:bodyPr>
            <a:normAutofit fontScale="92500"/>
          </a:bodyPr>
          <a:lstStyle>
            <a:lvl1pPr>
              <a:defRPr i="1">
                <a:latin typeface="Adobe Garamond Pro Bold"/>
                <a:ea typeface="Adobe Garamond Pro Bold"/>
                <a:cs typeface="Adobe Garamond Pro Bold"/>
                <a:sym typeface="Adobe Garamond Pro Bold"/>
              </a:defRPr>
            </a:lvl1pPr>
          </a:lstStyle>
          <a:p>
            <a:r>
              <a:rPr lang="fr-FR" dirty="0" smtClean="0">
                <a:latin typeface="Calibri" panose="020F0502020204030204" pitchFamily="34" charset="0"/>
              </a:rPr>
              <a:t>Test de validation pour le modèle économique du projet. « L’annexe idéale » pour le monde de la plaisance.</a:t>
            </a:r>
            <a:endParaRPr dirty="0">
              <a:latin typeface="Calibri" panose="020F0502020204030204" pitchFamily="34" charset="0"/>
            </a:endParaRPr>
          </a:p>
        </p:txBody>
      </p:sp>
      <p:sp>
        <p:nvSpPr>
          <p:cNvPr id="122" name="Shape 122"/>
          <p:cNvSpPr/>
          <p:nvPr/>
        </p:nvSpPr>
        <p:spPr>
          <a:xfrm>
            <a:off x="107951" y="0"/>
            <a:ext cx="2481908" cy="7747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lvl1pPr defTabSz="514095">
              <a:defRPr sz="4400">
                <a:latin typeface="Proxima Nova Condensed Regular"/>
                <a:ea typeface="Proxima Nova Condensed Regular"/>
                <a:cs typeface="Proxima Nova Condensed Regular"/>
                <a:sym typeface="Proxima Nova Condensed Regular"/>
              </a:defRPr>
            </a:lvl1pPr>
          </a:lstStyle>
          <a:p>
            <a:r>
              <a:rPr sz="2800" b="1" i="1" u="sng" dirty="0">
                <a:latin typeface="Calibri" panose="020F0502020204030204" pitchFamily="34" charset="0"/>
              </a:rPr>
              <a:t>Pitch Deck</a:t>
            </a:r>
          </a:p>
        </p:txBody>
      </p:sp>
      <p:pic>
        <p:nvPicPr>
          <p:cNvPr id="4" name="Imag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45126" y="6096754"/>
            <a:ext cx="2968426" cy="2953584"/>
          </a:xfrm>
          <a:prstGeom prst="rect">
            <a:avLst/>
          </a:prstGeom>
        </p:spPr>
      </p:pic>
      <p:pic>
        <p:nvPicPr>
          <p:cNvPr id="6" name="Image 5"/>
          <p:cNvPicPr>
            <a:picLocks noChangeAspect="1"/>
          </p:cNvPicPr>
          <p:nvPr/>
        </p:nvPicPr>
        <p:blipFill>
          <a:blip r:embed="rId6"/>
          <a:stretch>
            <a:fillRect/>
          </a:stretch>
        </p:blipFill>
        <p:spPr>
          <a:xfrm>
            <a:off x="4561623" y="2531968"/>
            <a:ext cx="3667977" cy="1033347"/>
          </a:xfrm>
          <a:prstGeom prst="rect">
            <a:avLst/>
          </a:prstGeom>
        </p:spPr>
      </p:pic>
      <p:pic>
        <p:nvPicPr>
          <p:cNvPr id="2" name="Audio 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2301538" y="9050338"/>
            <a:ext cx="487362" cy="487362"/>
          </a:xfrm>
          <a:prstGeom prst="rect">
            <a:avLst/>
          </a:prstGeom>
        </p:spPr>
      </p:pic>
    </p:spTree>
    <p:custDataLst>
      <p:tags r:id="rId1"/>
    </p:custDataLst>
  </p:cSld>
  <p:clrMapOvr>
    <a:masterClrMapping/>
  </p:clrMapOvr>
  <p:transition spd="med" advTm="925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125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119"/>
                                        </p:tgtEl>
                                        <p:attrNameLst>
                                          <p:attrName>style.visibility</p:attrName>
                                        </p:attrNameLst>
                                      </p:cBhvr>
                                      <p:to>
                                        <p:strVal val="visible"/>
                                      </p:to>
                                    </p:set>
                                    <p:animEffect transition="in" filter="barn(inVertical)">
                                      <p:cBhvr>
                                        <p:cTn id="16" dur="500"/>
                                        <p:tgtEl>
                                          <p:spTgt spid="119"/>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9">
                                            <p:txEl>
                                              <p:pRg st="0" end="0"/>
                                            </p:txEl>
                                          </p:spTgt>
                                        </p:tgtEl>
                                        <p:attrNameLst>
                                          <p:attrName>style.visibility</p:attrName>
                                        </p:attrNameLst>
                                      </p:cBhvr>
                                      <p:to>
                                        <p:strVal val="visible"/>
                                      </p:to>
                                    </p:set>
                                    <p:animEffect transition="in" filter="fade">
                                      <p:cBhvr>
                                        <p:cTn id="26" dur="500"/>
                                        <p:tgtEl>
                                          <p:spTgt spid="1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7" fill="hold" display="0">
                  <p:stCondLst>
                    <p:cond delay="indefinite"/>
                  </p:stCondLst>
                  <p:endCondLst>
                    <p:cond evt="onStopAudio" delay="0">
                      <p:tgtEl>
                        <p:sldTgt/>
                      </p:tgtEl>
                    </p:cond>
                  </p:endCondLst>
                </p:cTn>
                <p:tgtEl>
                  <p:spTgt spid="2"/>
                </p:tgtEl>
              </p:cMediaNode>
            </p:audio>
          </p:childTnLst>
        </p:cTn>
      </p:par>
    </p:tnLst>
    <p:bldLst>
      <p:bldP spid="1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7" name="Chart 167"/>
          <p:cNvGraphicFramePr/>
          <p:nvPr/>
        </p:nvGraphicFramePr>
        <p:xfrm>
          <a:off x="2566786" y="2731042"/>
          <a:ext cx="7871228" cy="5251451"/>
        </p:xfrm>
        <a:graphic>
          <a:graphicData uri="http://schemas.openxmlformats.org/drawingml/2006/chart">
            <c:chart xmlns:c="http://schemas.openxmlformats.org/drawingml/2006/chart" xmlns:r="http://schemas.openxmlformats.org/officeDocument/2006/relationships" r:id="rId4"/>
          </a:graphicData>
        </a:graphic>
      </p:graphicFrame>
      <p:sp>
        <p:nvSpPr>
          <p:cNvPr id="171" name="Shape 171"/>
          <p:cNvSpPr/>
          <p:nvPr/>
        </p:nvSpPr>
        <p:spPr>
          <a:xfrm>
            <a:off x="209241" y="29701"/>
            <a:ext cx="6060035" cy="8763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lvl1pPr algn="l">
              <a:defRPr sz="4000">
                <a:solidFill>
                  <a:srgbClr val="0C1031"/>
                </a:solidFill>
                <a:latin typeface="Proxima Nova Condensed Semibold"/>
                <a:ea typeface="Proxima Nova Condensed Semibold"/>
                <a:cs typeface="Proxima Nova Condensed Semibold"/>
                <a:sym typeface="Proxima Nova Condensed Semibold"/>
              </a:defRPr>
            </a:lvl1pPr>
          </a:lstStyle>
          <a:p>
            <a:r>
              <a:rPr lang="fr-FR" b="1" dirty="0">
                <a:solidFill>
                  <a:prstClr val="black"/>
                </a:solidFill>
                <a:latin typeface="Calibri" panose="020F0502020204030204" pitchFamily="34" charset="0"/>
              </a:rPr>
              <a:t>AVE</a:t>
            </a:r>
            <a:r>
              <a:rPr lang="fr-FR" dirty="0">
                <a:solidFill>
                  <a:prstClr val="black"/>
                </a:solidFill>
                <a:latin typeface="Calibri" panose="020F0502020204030204" pitchFamily="34" charset="0"/>
              </a:rPr>
              <a:t>/ </a:t>
            </a:r>
            <a:r>
              <a:rPr lang="fr-FR" sz="2800" b="1" dirty="0" smtClean="0">
                <a:latin typeface="Calibri" panose="020F0502020204030204" pitchFamily="34" charset="0"/>
              </a:rPr>
              <a:t>CA prévisionnel</a:t>
            </a:r>
            <a:endParaRPr lang="fr-FR" sz="2800" b="1" dirty="0">
              <a:latin typeface="Calibri" panose="020F0502020204030204" pitchFamily="34" charset="0"/>
            </a:endParaRPr>
          </a:p>
        </p:txBody>
      </p:sp>
      <p:graphicFrame>
        <p:nvGraphicFramePr>
          <p:cNvPr id="22" name="Graphique 21"/>
          <p:cNvGraphicFramePr/>
          <p:nvPr>
            <p:extLst>
              <p:ext uri="{D42A27DB-BD31-4B8C-83A1-F6EECF244321}">
                <p14:modId xmlns:p14="http://schemas.microsoft.com/office/powerpoint/2010/main" val="2667817534"/>
              </p:ext>
            </p:extLst>
          </p:nvPr>
        </p:nvGraphicFramePr>
        <p:xfrm>
          <a:off x="120053" y="172407"/>
          <a:ext cx="12298446" cy="9365293"/>
        </p:xfrm>
        <a:graphic>
          <a:graphicData uri="http://schemas.openxmlformats.org/drawingml/2006/chart">
            <c:chart xmlns:c="http://schemas.openxmlformats.org/drawingml/2006/chart" xmlns:r="http://schemas.openxmlformats.org/officeDocument/2006/relationships" r:id="rId5"/>
          </a:graphicData>
        </a:graphic>
      </p:graphicFrame>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301538" y="9050338"/>
            <a:ext cx="487362" cy="487362"/>
          </a:xfrm>
          <a:prstGeom prst="rect">
            <a:avLst/>
          </a:prstGeom>
        </p:spPr>
      </p:pic>
      <p:sp>
        <p:nvSpPr>
          <p:cNvPr id="166" name="Shape 166"/>
          <p:cNvSpPr>
            <a:spLocks noGrp="1"/>
          </p:cNvSpPr>
          <p:nvPr>
            <p:ph type="subTitle" idx="1"/>
          </p:nvPr>
        </p:nvSpPr>
        <p:spPr>
          <a:xfrm>
            <a:off x="2984728" y="1420473"/>
            <a:ext cx="7035343" cy="687878"/>
          </a:xfrm>
          <a:prstGeom prst="rect">
            <a:avLst/>
          </a:prstGeom>
        </p:spPr>
        <p:txBody>
          <a:bodyPr/>
          <a:lstStyle>
            <a:lvl1pPr algn="l">
              <a:defRPr>
                <a:latin typeface="Proxima Nova Condensed Regular"/>
                <a:ea typeface="Proxima Nova Condensed Regular"/>
                <a:cs typeface="Proxima Nova Condensed Regular"/>
                <a:sym typeface="Proxima Nova Condensed Regular"/>
              </a:defRPr>
            </a:lvl1pPr>
          </a:lstStyle>
          <a:p>
            <a:r>
              <a:rPr lang="fr-FR" b="1" dirty="0" smtClean="0">
                <a:solidFill>
                  <a:srgbClr val="002F8E"/>
                </a:solidFill>
                <a:latin typeface="Calibri" panose="020F0502020204030204" pitchFamily="34" charset="0"/>
              </a:rPr>
              <a:t>Détail du CA prévisionnel sur 5 ans</a:t>
            </a:r>
            <a:r>
              <a:rPr dirty="0" smtClean="0"/>
              <a:t>.</a:t>
            </a:r>
            <a:endParaRPr dirty="0"/>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Shape 179"/>
          <p:cNvSpPr>
            <a:spLocks noGrp="1"/>
          </p:cNvSpPr>
          <p:nvPr>
            <p:ph type="ctrTitle"/>
          </p:nvPr>
        </p:nvSpPr>
        <p:spPr>
          <a:xfrm>
            <a:off x="1565997" y="220274"/>
            <a:ext cx="2793232" cy="853145"/>
          </a:xfrm>
          <a:prstGeom prst="rect">
            <a:avLst/>
          </a:prstGeom>
        </p:spPr>
        <p:txBody>
          <a:bodyPr anchor="t"/>
          <a:lstStyle>
            <a:lvl1pPr algn="l">
              <a:defRPr sz="4000">
                <a:solidFill>
                  <a:srgbClr val="0C1031"/>
                </a:solidFill>
                <a:latin typeface="Proxima Nova Condensed Semibold"/>
                <a:ea typeface="Proxima Nova Condensed Semibold"/>
                <a:cs typeface="Proxima Nova Condensed Semibold"/>
                <a:sym typeface="Proxima Nova Condensed Semibold"/>
              </a:defRPr>
            </a:lvl1pPr>
          </a:lstStyle>
          <a:p>
            <a:r>
              <a:rPr lang="fr-FR" b="1" dirty="0" smtClean="0">
                <a:latin typeface="Calibri" panose="020F0502020204030204" pitchFamily="34" charset="0"/>
              </a:rPr>
              <a:t>AVE/ </a:t>
            </a:r>
            <a:r>
              <a:rPr lang="fr-FR" sz="2800" b="1" dirty="0" err="1" smtClean="0">
                <a:latin typeface="Calibri" panose="020F0502020204030204" pitchFamily="34" charset="0"/>
              </a:rPr>
              <a:t>Market</a:t>
            </a:r>
            <a:endParaRPr b="1" dirty="0">
              <a:latin typeface="Calibri" panose="020F0502020204030204" pitchFamily="34" charset="0"/>
            </a:endParaRPr>
          </a:p>
        </p:txBody>
      </p:sp>
      <p:sp>
        <p:nvSpPr>
          <p:cNvPr id="181" name="Shape 181"/>
          <p:cNvSpPr/>
          <p:nvPr/>
        </p:nvSpPr>
        <p:spPr>
          <a:xfrm>
            <a:off x="3834064" y="1015454"/>
            <a:ext cx="8454777" cy="8782391"/>
          </a:xfrm>
          <a:prstGeom prst="ellipse">
            <a:avLst/>
          </a:prstGeom>
          <a:solidFill>
            <a:srgbClr val="002F8E"/>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xmlns="" val="1"/>
            </a:ext>
          </a:extLst>
        </p:spPr>
        <p:txBody>
          <a:bodyPr lIns="50800" tIns="50800" rIns="50800" bIns="50800"/>
          <a:lstStyle>
            <a:lvl1pPr>
              <a:defRPr sz="2400">
                <a:solidFill>
                  <a:srgbClr val="FFFFFF"/>
                </a:solidFill>
              </a:defRPr>
            </a:lvl1pPr>
          </a:lstStyle>
          <a:p>
            <a:endParaRPr lang="fr-FR" sz="3600" b="1" dirty="0">
              <a:latin typeface="Calibri" panose="020F0502020204030204" pitchFamily="34" charset="0"/>
            </a:endParaRPr>
          </a:p>
        </p:txBody>
      </p:sp>
      <p:sp>
        <p:nvSpPr>
          <p:cNvPr id="182" name="Shape 182"/>
          <p:cNvSpPr/>
          <p:nvPr/>
        </p:nvSpPr>
        <p:spPr>
          <a:xfrm>
            <a:off x="4359228" y="2330245"/>
            <a:ext cx="6991681" cy="7423355"/>
          </a:xfrm>
          <a:prstGeom prst="ellipse">
            <a:avLst/>
          </a:prstGeom>
          <a:blipFill>
            <a:blip r:embed="rId3"/>
          </a:blip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xmlns="" val="1"/>
            </a:ext>
          </a:extLst>
        </p:spPr>
        <p:txBody>
          <a:bodyPr lIns="50800" tIns="50800" rIns="50800" bIns="50800"/>
          <a:lstStyle>
            <a:lvl1pPr>
              <a:defRPr sz="2400">
                <a:solidFill>
                  <a:srgbClr val="FFFFFF"/>
                </a:solidFill>
              </a:defRPr>
            </a:lvl1pPr>
          </a:lstStyle>
          <a:p>
            <a:r>
              <a:rPr lang="fr-FR" sz="3200" b="1" dirty="0" smtClean="0">
                <a:latin typeface="Calibri" panose="020F0502020204030204" pitchFamily="34" charset="0"/>
              </a:rPr>
              <a:t>SAM </a:t>
            </a:r>
            <a:r>
              <a:rPr lang="fr-FR" sz="3200" b="1" i="1" u="sng" dirty="0" smtClean="0">
                <a:latin typeface="Calibri" panose="020F0502020204030204" pitchFamily="34" charset="0"/>
              </a:rPr>
              <a:t>12469 Unités</a:t>
            </a:r>
            <a:r>
              <a:rPr lang="fr-FR" sz="3200" b="1" dirty="0" smtClean="0">
                <a:latin typeface="Calibri" panose="020F0502020204030204" pitchFamily="34" charset="0"/>
              </a:rPr>
              <a:t> </a:t>
            </a:r>
            <a:endParaRPr lang="fr-FR" sz="3200" b="1" dirty="0">
              <a:latin typeface="Calibri" panose="020F0502020204030204" pitchFamily="34" charset="0"/>
            </a:endParaRPr>
          </a:p>
          <a:p>
            <a:endParaRPr dirty="0"/>
          </a:p>
        </p:txBody>
      </p:sp>
      <p:pic>
        <p:nvPicPr>
          <p:cNvPr id="4" name="Image 3"/>
          <p:cNvPicPr>
            <a:picLocks noChangeAspect="1"/>
          </p:cNvPicPr>
          <p:nvPr/>
        </p:nvPicPr>
        <p:blipFill>
          <a:blip r:embed="rId4"/>
          <a:stretch>
            <a:fillRect/>
          </a:stretch>
        </p:blipFill>
        <p:spPr>
          <a:xfrm>
            <a:off x="6530164" y="8493815"/>
            <a:ext cx="1124249" cy="1122353"/>
          </a:xfrm>
          <a:prstGeom prst="rect">
            <a:avLst/>
          </a:prstGeom>
        </p:spPr>
      </p:pic>
      <p:pic>
        <p:nvPicPr>
          <p:cNvPr id="5" name="Image 4"/>
          <p:cNvPicPr>
            <a:picLocks noChangeAspect="1"/>
          </p:cNvPicPr>
          <p:nvPr/>
        </p:nvPicPr>
        <p:blipFill>
          <a:blip r:embed="rId5"/>
          <a:stretch>
            <a:fillRect/>
          </a:stretch>
        </p:blipFill>
        <p:spPr>
          <a:xfrm>
            <a:off x="753191" y="3067441"/>
            <a:ext cx="2276774" cy="5296159"/>
          </a:xfrm>
          <a:prstGeom prst="rect">
            <a:avLst/>
          </a:prstGeom>
        </p:spPr>
      </p:pic>
      <p:sp>
        <p:nvSpPr>
          <p:cNvPr id="6" name="Rectangle 5"/>
          <p:cNvSpPr/>
          <p:nvPr/>
        </p:nvSpPr>
        <p:spPr>
          <a:xfrm>
            <a:off x="6028215" y="1509222"/>
            <a:ext cx="3929281" cy="707886"/>
          </a:xfrm>
          <a:prstGeom prst="rect">
            <a:avLst/>
          </a:prstGeom>
        </p:spPr>
        <p:txBody>
          <a:bodyPr wrap="none">
            <a:spAutoFit/>
          </a:bodyPr>
          <a:lstStyle/>
          <a:p>
            <a:r>
              <a:rPr lang="fr-FR" sz="4000" b="1" dirty="0">
                <a:solidFill>
                  <a:schemeClr val="tx1"/>
                </a:solidFill>
                <a:latin typeface="Calibri" panose="020F0502020204030204" pitchFamily="34" charset="0"/>
              </a:rPr>
              <a:t>TAM </a:t>
            </a:r>
            <a:r>
              <a:rPr lang="fr-FR" b="1" i="1" u="sng" dirty="0">
                <a:solidFill>
                  <a:schemeClr val="tx1"/>
                </a:solidFill>
                <a:latin typeface="Calibri" panose="020F0502020204030204" pitchFamily="34" charset="0"/>
              </a:rPr>
              <a:t>17193 </a:t>
            </a:r>
            <a:r>
              <a:rPr lang="fr-FR" b="1" i="1" u="sng" dirty="0" smtClean="0">
                <a:solidFill>
                  <a:schemeClr val="tx1"/>
                </a:solidFill>
                <a:latin typeface="Calibri" panose="020F0502020204030204" pitchFamily="34" charset="0"/>
              </a:rPr>
              <a:t>Unités</a:t>
            </a:r>
            <a:r>
              <a:rPr lang="fr-FR" sz="4000" b="1" dirty="0" smtClean="0">
                <a:solidFill>
                  <a:schemeClr val="tx1"/>
                </a:solidFill>
                <a:latin typeface="Calibri" panose="020F0502020204030204" pitchFamily="34" charset="0"/>
              </a:rPr>
              <a:t> </a:t>
            </a:r>
            <a:endParaRPr lang="fr-FR" sz="4000" b="1" dirty="0">
              <a:solidFill>
                <a:schemeClr val="tx1"/>
              </a:solidFill>
              <a:latin typeface="Calibri" panose="020F0502020204030204" pitchFamily="34" charset="0"/>
            </a:endParaRPr>
          </a:p>
        </p:txBody>
      </p:sp>
      <p:sp>
        <p:nvSpPr>
          <p:cNvPr id="7" name="ZoneTexte 6"/>
          <p:cNvSpPr txBox="1"/>
          <p:nvPr/>
        </p:nvSpPr>
        <p:spPr>
          <a:xfrm>
            <a:off x="-201029" y="2077194"/>
            <a:ext cx="3097161" cy="954107"/>
          </a:xfrm>
          <a:prstGeom prst="rect">
            <a:avLst/>
          </a:prstGeom>
          <a:noFill/>
        </p:spPr>
        <p:txBody>
          <a:bodyPr wrap="square" rtlCol="0">
            <a:spAutoFit/>
          </a:bodyPr>
          <a:lstStyle/>
          <a:p>
            <a:r>
              <a:rPr lang="fr-FR" sz="2800" b="1" dirty="0" smtClean="0">
                <a:solidFill>
                  <a:srgbClr val="FF0000"/>
                </a:solidFill>
                <a:latin typeface="Calibri" panose="020F0502020204030204" pitchFamily="34" charset="0"/>
              </a:rPr>
              <a:t>Ventes prévues</a:t>
            </a:r>
            <a:endParaRPr lang="fr-FR" sz="2800" b="1" dirty="0">
              <a:solidFill>
                <a:srgbClr val="FF0000"/>
              </a:solidFill>
              <a:latin typeface="Calibri" panose="020F0502020204030204" pitchFamily="34" charset="0"/>
            </a:endParaRPr>
          </a:p>
          <a:p>
            <a:r>
              <a:rPr lang="fr-FR" sz="2800" b="1" dirty="0" smtClean="0">
                <a:solidFill>
                  <a:srgbClr val="FF0000"/>
                </a:solidFill>
                <a:latin typeface="Calibri" panose="020F0502020204030204" pitchFamily="34" charset="0"/>
              </a:rPr>
              <a:t>SOM</a:t>
            </a:r>
            <a:endParaRPr lang="fr-FR" sz="2800" b="1" dirty="0">
              <a:solidFill>
                <a:srgbClr val="FF0000"/>
              </a:solidFill>
              <a:latin typeface="Calibri" panose="020F0502020204030204" pitchFamily="34" charset="0"/>
            </a:endParaRPr>
          </a:p>
        </p:txBody>
      </p:sp>
      <p:sp>
        <p:nvSpPr>
          <p:cNvPr id="180" name="Shape 180"/>
          <p:cNvSpPr>
            <a:spLocks noGrp="1"/>
          </p:cNvSpPr>
          <p:nvPr>
            <p:ph type="subTitle" idx="1"/>
          </p:nvPr>
        </p:nvSpPr>
        <p:spPr>
          <a:xfrm>
            <a:off x="5112037" y="4599597"/>
            <a:ext cx="5761636" cy="2637391"/>
          </a:xfrm>
          <a:prstGeom prst="rect">
            <a:avLst/>
          </a:prstGeom>
        </p:spPr>
        <p:txBody>
          <a:bodyPr>
            <a:normAutofit fontScale="77500" lnSpcReduction="20000"/>
          </a:bodyPr>
          <a:lstStyle/>
          <a:p>
            <a:pPr algn="l" defTabSz="403097">
              <a:defRPr sz="2415">
                <a:latin typeface="Proxima Nova Condensed Regular"/>
                <a:ea typeface="Proxima Nova Condensed Regular"/>
                <a:cs typeface="Proxima Nova Condensed Regular"/>
                <a:sym typeface="Proxima Nova Condensed Regular"/>
              </a:defRPr>
            </a:pPr>
            <a:r>
              <a:rPr b="1" i="1" dirty="0" smtClean="0">
                <a:solidFill>
                  <a:srgbClr val="002F8E"/>
                </a:solidFill>
              </a:rPr>
              <a:t>- </a:t>
            </a:r>
            <a:r>
              <a:rPr b="1" i="1" dirty="0">
                <a:solidFill>
                  <a:srgbClr val="002F8E"/>
                </a:solidFill>
              </a:rPr>
              <a:t>Marché total </a:t>
            </a:r>
            <a:r>
              <a:rPr b="1" i="1" dirty="0" err="1">
                <a:solidFill>
                  <a:srgbClr val="002F8E"/>
                </a:solidFill>
              </a:rPr>
              <a:t>disponible</a:t>
            </a:r>
            <a:r>
              <a:rPr b="1" i="1" dirty="0">
                <a:solidFill>
                  <a:srgbClr val="002F8E"/>
                </a:solidFill>
              </a:rPr>
              <a:t> (TAM I Total Available Market)</a:t>
            </a:r>
          </a:p>
          <a:p>
            <a:pPr algn="l" defTabSz="403097">
              <a:defRPr sz="2415">
                <a:latin typeface="Proxima Nova Condensed Regular"/>
                <a:ea typeface="Proxima Nova Condensed Regular"/>
                <a:cs typeface="Proxima Nova Condensed Regular"/>
                <a:sym typeface="Proxima Nova Condensed Regular"/>
              </a:defRPr>
            </a:pPr>
            <a:r>
              <a:rPr b="1" i="1" dirty="0">
                <a:solidFill>
                  <a:srgbClr val="002F8E"/>
                </a:solidFill>
              </a:rPr>
              <a:t>- Le segment </a:t>
            </a:r>
            <a:r>
              <a:rPr b="1" i="1" dirty="0" err="1">
                <a:solidFill>
                  <a:srgbClr val="002F8E"/>
                </a:solidFill>
              </a:rPr>
              <a:t>visé</a:t>
            </a:r>
            <a:r>
              <a:rPr b="1" i="1" dirty="0">
                <a:solidFill>
                  <a:srgbClr val="002F8E"/>
                </a:solidFill>
              </a:rPr>
              <a:t> par </a:t>
            </a:r>
            <a:r>
              <a:rPr b="1" i="1" dirty="0" err="1">
                <a:solidFill>
                  <a:srgbClr val="002F8E"/>
                </a:solidFill>
              </a:rPr>
              <a:t>votre</a:t>
            </a:r>
            <a:r>
              <a:rPr b="1" i="1" dirty="0">
                <a:solidFill>
                  <a:srgbClr val="002F8E"/>
                </a:solidFill>
              </a:rPr>
              <a:t> </a:t>
            </a:r>
            <a:r>
              <a:rPr b="1" i="1" dirty="0" err="1">
                <a:solidFill>
                  <a:srgbClr val="002F8E"/>
                </a:solidFill>
              </a:rPr>
              <a:t>offre</a:t>
            </a:r>
            <a:r>
              <a:rPr b="1" i="1" dirty="0">
                <a:solidFill>
                  <a:srgbClr val="002F8E"/>
                </a:solidFill>
              </a:rPr>
              <a:t> (SAM I Serviceable Available Market)</a:t>
            </a:r>
          </a:p>
          <a:p>
            <a:pPr algn="l" defTabSz="403097">
              <a:defRPr sz="2415">
                <a:latin typeface="Proxima Nova Condensed Regular"/>
                <a:ea typeface="Proxima Nova Condensed Regular"/>
                <a:cs typeface="Proxima Nova Condensed Regular"/>
                <a:sym typeface="Proxima Nova Condensed Regular"/>
              </a:defRPr>
            </a:pPr>
            <a:r>
              <a:rPr b="1" i="1" dirty="0">
                <a:solidFill>
                  <a:srgbClr val="002F8E"/>
                </a:solidFill>
              </a:rPr>
              <a:t>- La part </a:t>
            </a:r>
            <a:r>
              <a:rPr b="1" i="1" dirty="0" err="1">
                <a:solidFill>
                  <a:srgbClr val="002F8E"/>
                </a:solidFill>
              </a:rPr>
              <a:t>potentielle</a:t>
            </a:r>
            <a:r>
              <a:rPr b="1" i="1" dirty="0">
                <a:solidFill>
                  <a:srgbClr val="002F8E"/>
                </a:solidFill>
              </a:rPr>
              <a:t> de </a:t>
            </a:r>
            <a:r>
              <a:rPr b="1" i="1" dirty="0" err="1">
                <a:solidFill>
                  <a:srgbClr val="002F8E"/>
                </a:solidFill>
              </a:rPr>
              <a:t>marché</a:t>
            </a:r>
            <a:r>
              <a:rPr b="1" i="1" dirty="0">
                <a:solidFill>
                  <a:srgbClr val="002F8E"/>
                </a:solidFill>
              </a:rPr>
              <a:t> que </a:t>
            </a:r>
            <a:r>
              <a:rPr b="1" i="1" dirty="0" err="1">
                <a:solidFill>
                  <a:srgbClr val="002F8E"/>
                </a:solidFill>
              </a:rPr>
              <a:t>vous</a:t>
            </a:r>
            <a:r>
              <a:rPr b="1" i="1" dirty="0">
                <a:solidFill>
                  <a:srgbClr val="002F8E"/>
                </a:solidFill>
              </a:rPr>
              <a:t> </a:t>
            </a:r>
            <a:r>
              <a:rPr b="1" i="1" dirty="0" err="1">
                <a:solidFill>
                  <a:srgbClr val="002F8E"/>
                </a:solidFill>
              </a:rPr>
              <a:t>envisagez</a:t>
            </a:r>
            <a:r>
              <a:rPr b="1" i="1" dirty="0">
                <a:solidFill>
                  <a:srgbClr val="002F8E"/>
                </a:solidFill>
              </a:rPr>
              <a:t> (SOM I Serviceable Obtainable Market)</a:t>
            </a: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181"/>
                                        </p:tgtEl>
                                        <p:attrNameLst>
                                          <p:attrName>style.visibility</p:attrName>
                                        </p:attrNameLst>
                                      </p:cBhvr>
                                      <p:to>
                                        <p:strVal val="visible"/>
                                      </p:to>
                                    </p:set>
                                    <p:anim calcmode="lin" valueType="num">
                                      <p:cBhvr>
                                        <p:cTn id="12" dur="1000" fill="hold"/>
                                        <p:tgtEl>
                                          <p:spTgt spid="181"/>
                                        </p:tgtEl>
                                        <p:attrNameLst>
                                          <p:attrName>ppt_w</p:attrName>
                                        </p:attrNameLst>
                                      </p:cBhvr>
                                      <p:tavLst>
                                        <p:tav tm="0">
                                          <p:val>
                                            <p:fltVal val="0"/>
                                          </p:val>
                                        </p:tav>
                                        <p:tav tm="100000">
                                          <p:val>
                                            <p:strVal val="#ppt_w"/>
                                          </p:val>
                                        </p:tav>
                                      </p:tavLst>
                                    </p:anim>
                                    <p:anim calcmode="lin" valueType="num">
                                      <p:cBhvr>
                                        <p:cTn id="13" dur="1000" fill="hold"/>
                                        <p:tgtEl>
                                          <p:spTgt spid="181"/>
                                        </p:tgtEl>
                                        <p:attrNameLst>
                                          <p:attrName>ppt_h</p:attrName>
                                        </p:attrNameLst>
                                      </p:cBhvr>
                                      <p:tavLst>
                                        <p:tav tm="0">
                                          <p:val>
                                            <p:fltVal val="0"/>
                                          </p:val>
                                        </p:tav>
                                        <p:tav tm="100000">
                                          <p:val>
                                            <p:strVal val="#ppt_h"/>
                                          </p:val>
                                        </p:tav>
                                      </p:tavLst>
                                    </p:anim>
                                    <p:anim calcmode="lin" valueType="num">
                                      <p:cBhvr>
                                        <p:cTn id="14" dur="1000" fill="hold"/>
                                        <p:tgtEl>
                                          <p:spTgt spid="181"/>
                                        </p:tgtEl>
                                        <p:attrNameLst>
                                          <p:attrName>style.rotation</p:attrName>
                                        </p:attrNameLst>
                                      </p:cBhvr>
                                      <p:tavLst>
                                        <p:tav tm="0">
                                          <p:val>
                                            <p:fltVal val="90"/>
                                          </p:val>
                                        </p:tav>
                                        <p:tav tm="100000">
                                          <p:val>
                                            <p:fltVal val="0"/>
                                          </p:val>
                                        </p:tav>
                                      </p:tavLst>
                                    </p:anim>
                                    <p:animEffect transition="in" filter="fade">
                                      <p:cBhvr>
                                        <p:cTn id="15" dur="1000"/>
                                        <p:tgtEl>
                                          <p:spTgt spid="181"/>
                                        </p:tgtEl>
                                      </p:cBhvr>
                                    </p:animEffect>
                                  </p:childTnLst>
                                </p:cTn>
                              </p:par>
                            </p:childTnLst>
                          </p:cTn>
                        </p:par>
                        <p:par>
                          <p:cTn id="16" fill="hold">
                            <p:stCondLst>
                              <p:cond delay="1000"/>
                            </p:stCondLst>
                            <p:childTnLst>
                              <p:par>
                                <p:cTn id="17" presetID="31" presetClass="entr" presetSubtype="0" fill="hold" grpId="0" nodeType="afterEffect">
                                  <p:stCondLst>
                                    <p:cond delay="0"/>
                                  </p:stCondLst>
                                  <p:childTnLst>
                                    <p:set>
                                      <p:cBhvr>
                                        <p:cTn id="18" dur="1" fill="hold">
                                          <p:stCondLst>
                                            <p:cond delay="0"/>
                                          </p:stCondLst>
                                        </p:cTn>
                                        <p:tgtEl>
                                          <p:spTgt spid="182"/>
                                        </p:tgtEl>
                                        <p:attrNameLst>
                                          <p:attrName>style.visibility</p:attrName>
                                        </p:attrNameLst>
                                      </p:cBhvr>
                                      <p:to>
                                        <p:strVal val="visible"/>
                                      </p:to>
                                    </p:set>
                                    <p:anim calcmode="lin" valueType="num">
                                      <p:cBhvr>
                                        <p:cTn id="19" dur="2250" fill="hold"/>
                                        <p:tgtEl>
                                          <p:spTgt spid="182"/>
                                        </p:tgtEl>
                                        <p:attrNameLst>
                                          <p:attrName>ppt_w</p:attrName>
                                        </p:attrNameLst>
                                      </p:cBhvr>
                                      <p:tavLst>
                                        <p:tav tm="0">
                                          <p:val>
                                            <p:fltVal val="0"/>
                                          </p:val>
                                        </p:tav>
                                        <p:tav tm="100000">
                                          <p:val>
                                            <p:strVal val="#ppt_w"/>
                                          </p:val>
                                        </p:tav>
                                      </p:tavLst>
                                    </p:anim>
                                    <p:anim calcmode="lin" valueType="num">
                                      <p:cBhvr>
                                        <p:cTn id="20" dur="2250" fill="hold"/>
                                        <p:tgtEl>
                                          <p:spTgt spid="182"/>
                                        </p:tgtEl>
                                        <p:attrNameLst>
                                          <p:attrName>ppt_h</p:attrName>
                                        </p:attrNameLst>
                                      </p:cBhvr>
                                      <p:tavLst>
                                        <p:tav tm="0">
                                          <p:val>
                                            <p:fltVal val="0"/>
                                          </p:val>
                                        </p:tav>
                                        <p:tav tm="100000">
                                          <p:val>
                                            <p:strVal val="#ppt_h"/>
                                          </p:val>
                                        </p:tav>
                                      </p:tavLst>
                                    </p:anim>
                                    <p:anim calcmode="lin" valueType="num">
                                      <p:cBhvr>
                                        <p:cTn id="21" dur="2250" fill="hold"/>
                                        <p:tgtEl>
                                          <p:spTgt spid="182"/>
                                        </p:tgtEl>
                                        <p:attrNameLst>
                                          <p:attrName>style.rotation</p:attrName>
                                        </p:attrNameLst>
                                      </p:cBhvr>
                                      <p:tavLst>
                                        <p:tav tm="0">
                                          <p:val>
                                            <p:fltVal val="90"/>
                                          </p:val>
                                        </p:tav>
                                        <p:tav tm="100000">
                                          <p:val>
                                            <p:fltVal val="0"/>
                                          </p:val>
                                        </p:tav>
                                      </p:tavLst>
                                    </p:anim>
                                    <p:animEffect transition="in" filter="fade">
                                      <p:cBhvr>
                                        <p:cTn id="22" dur="2250"/>
                                        <p:tgtEl>
                                          <p:spTgt spid="18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5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3500"/>
                                        <p:tgtEl>
                                          <p:spTgt spid="4"/>
                                        </p:tgtEl>
                                      </p:cBhvr>
                                    </p:animEffect>
                                  </p:childTnLst>
                                </p:cTn>
                              </p:par>
                            </p:childTnLst>
                          </p:cTn>
                        </p:par>
                        <p:par>
                          <p:cTn id="32" fill="hold">
                            <p:stCondLst>
                              <p:cond delay="4000"/>
                            </p:stCondLst>
                            <p:childTnLst>
                              <p:par>
                                <p:cTn id="33" presetID="10"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animBg="1"/>
      <p:bldP spid="182" grpId="0" animBg="1"/>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Shape 191"/>
          <p:cNvSpPr/>
          <p:nvPr/>
        </p:nvSpPr>
        <p:spPr>
          <a:xfrm>
            <a:off x="0" y="3380707"/>
            <a:ext cx="5799458" cy="59503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defRPr>
                <a:latin typeface="Proxima Nova Condensed Regular"/>
                <a:ea typeface="Proxima Nova Condensed Regular"/>
                <a:cs typeface="Proxima Nova Condensed Regular"/>
                <a:sym typeface="Proxima Nova Condensed Regular"/>
              </a:defRPr>
            </a:lvl1pPr>
          </a:lstStyle>
          <a:p>
            <a:r>
              <a:rPr lang="fr-FR" sz="3200" b="1" i="1" u="sng" dirty="0" smtClean="0">
                <a:solidFill>
                  <a:srgbClr val="002F8E"/>
                </a:solidFill>
                <a:latin typeface="Calibri" panose="020F0502020204030204" pitchFamily="34" charset="0"/>
              </a:rPr>
              <a:t>La référence </a:t>
            </a:r>
            <a:r>
              <a:rPr lang="fr-FR" sz="2400" b="1" dirty="0" smtClean="0">
                <a:solidFill>
                  <a:srgbClr val="002F8E"/>
                </a:solidFill>
                <a:latin typeface="Calibri" panose="020F0502020204030204" pitchFamily="34" charset="0"/>
              </a:rPr>
              <a:t>  </a:t>
            </a:r>
            <a:r>
              <a:rPr lang="fr-FR" sz="2400" b="1" dirty="0">
                <a:solidFill>
                  <a:srgbClr val="002F8E"/>
                </a:solidFill>
                <a:latin typeface="Calibri" panose="020F0502020204030204" pitchFamily="34" charset="0"/>
              </a:rPr>
              <a:t>(Type le plus vendu)</a:t>
            </a:r>
          </a:p>
        </p:txBody>
      </p:sp>
      <p:sp>
        <p:nvSpPr>
          <p:cNvPr id="18" name="Shape 179"/>
          <p:cNvSpPr txBox="1">
            <a:spLocks/>
          </p:cNvSpPr>
          <p:nvPr/>
        </p:nvSpPr>
        <p:spPr>
          <a:xfrm>
            <a:off x="693273" y="243874"/>
            <a:ext cx="7901003" cy="853145"/>
          </a:xfrm>
          <a:prstGeom prst="rect">
            <a:avLst/>
          </a:prstGeom>
        </p:spPr>
        <p:txBody>
          <a:bodyPr vert="horz" lIns="91440" tIns="45720" rIns="91440" bIns="45720" rtlCol="0" anchor="t">
            <a:normAutofit/>
          </a:bodyPr>
          <a:lstStyle>
            <a:lvl1pPr algn="l" defTabSz="1300460" rtl="0" eaLnBrk="1" latinLnBrk="0" hangingPunct="1">
              <a:lnSpc>
                <a:spcPct val="90000"/>
              </a:lnSpc>
              <a:spcBef>
                <a:spcPct val="0"/>
              </a:spcBef>
              <a:buNone/>
              <a:defRPr sz="4000" kern="1200" cap="all" baseline="0">
                <a:solidFill>
                  <a:srgbClr val="0C1031"/>
                </a:solidFill>
                <a:latin typeface="Proxima Nova Condensed Semibold"/>
                <a:ea typeface="Proxima Nova Condensed Semibold"/>
                <a:cs typeface="Proxima Nova Condensed Semibold"/>
                <a:sym typeface="Proxima Nova Condensed Semibold"/>
              </a:defRPr>
            </a:lvl1pPr>
          </a:lstStyle>
          <a:p>
            <a:r>
              <a:rPr lang="fr-FR" b="1" dirty="0" smtClean="0">
                <a:latin typeface="Calibri" panose="020F0502020204030204" pitchFamily="34" charset="0"/>
              </a:rPr>
              <a:t>AVE/ </a:t>
            </a:r>
            <a:r>
              <a:rPr lang="fr-FR" sz="2800" b="1" dirty="0" smtClean="0">
                <a:latin typeface="Calibri" panose="020F0502020204030204" pitchFamily="34" charset="0"/>
              </a:rPr>
              <a:t>concurrence </a:t>
            </a:r>
            <a:r>
              <a:rPr lang="fr-FR" sz="2000" b="1" dirty="0" smtClean="0">
                <a:latin typeface="Calibri" panose="020F0502020204030204" pitchFamily="34" charset="0"/>
              </a:rPr>
              <a:t>(Pour l’annexe seulement)</a:t>
            </a:r>
            <a:endParaRPr lang="fr-FR" sz="2000" b="1" dirty="0">
              <a:latin typeface="Calibri" panose="020F0502020204030204" pitchFamily="34" charset="0"/>
            </a:endParaRPr>
          </a:p>
        </p:txBody>
      </p:sp>
      <p:sp>
        <p:nvSpPr>
          <p:cNvPr id="4" name="ZoneTexte 3"/>
          <p:cNvSpPr txBox="1"/>
          <p:nvPr/>
        </p:nvSpPr>
        <p:spPr>
          <a:xfrm>
            <a:off x="212883" y="869258"/>
            <a:ext cx="10942276" cy="1815882"/>
          </a:xfrm>
          <a:prstGeom prst="rect">
            <a:avLst/>
          </a:prstGeom>
          <a:noFill/>
        </p:spPr>
        <p:txBody>
          <a:bodyPr wrap="square" rtlCol="0">
            <a:spAutoFit/>
          </a:bodyPr>
          <a:lstStyle/>
          <a:p>
            <a:r>
              <a:rPr lang="fr-FR" sz="2800" b="1" dirty="0">
                <a:solidFill>
                  <a:srgbClr val="002F8E"/>
                </a:solidFill>
                <a:latin typeface="Calibri" panose="020F0502020204030204" pitchFamily="34" charset="0"/>
              </a:rPr>
              <a:t>N</a:t>
            </a:r>
            <a:r>
              <a:rPr lang="fr-FR" sz="2800" b="1" dirty="0" smtClean="0">
                <a:solidFill>
                  <a:srgbClr val="002F8E"/>
                </a:solidFill>
                <a:latin typeface="Calibri" panose="020F0502020204030204" pitchFamily="34" charset="0"/>
              </a:rPr>
              <a:t>otre méthode: De l’approche des marchés à l’appel aux scientifiques, de la formation d’artisans pour la production</a:t>
            </a:r>
            <a:r>
              <a:rPr lang="fr-FR" sz="2800" b="1" dirty="0">
                <a:solidFill>
                  <a:srgbClr val="002F8E"/>
                </a:solidFill>
                <a:latin typeface="Calibri" panose="020F0502020204030204" pitchFamily="34" charset="0"/>
              </a:rPr>
              <a:t> </a:t>
            </a:r>
            <a:r>
              <a:rPr lang="fr-FR" sz="2800" b="1" dirty="0" smtClean="0">
                <a:solidFill>
                  <a:srgbClr val="002F8E"/>
                </a:solidFill>
                <a:latin typeface="Calibri" panose="020F0502020204030204" pitchFamily="34" charset="0"/>
              </a:rPr>
              <a:t>à la commercialisation de Kit (qui permet une fabrication par le client lui-même), tout est une nouveauté totale sans aucune concurrence.</a:t>
            </a:r>
            <a:endParaRPr lang="fr-FR" sz="2800" b="1" dirty="0">
              <a:solidFill>
                <a:srgbClr val="002F8E"/>
              </a:solidFill>
              <a:latin typeface="Calibri" panose="020F0502020204030204" pitchFamily="34" charset="0"/>
            </a:endParaRPr>
          </a:p>
        </p:txBody>
      </p:sp>
      <p:sp>
        <p:nvSpPr>
          <p:cNvPr id="5" name="ZoneTexte 4"/>
          <p:cNvSpPr txBox="1"/>
          <p:nvPr/>
        </p:nvSpPr>
        <p:spPr>
          <a:xfrm>
            <a:off x="212883" y="2701546"/>
            <a:ext cx="6016325" cy="646331"/>
          </a:xfrm>
          <a:prstGeom prst="rect">
            <a:avLst/>
          </a:prstGeom>
          <a:noFill/>
        </p:spPr>
        <p:txBody>
          <a:bodyPr wrap="square" rtlCol="0">
            <a:spAutoFit/>
          </a:bodyPr>
          <a:lstStyle/>
          <a:p>
            <a:r>
              <a:rPr lang="fr-FR" b="1" dirty="0" smtClean="0">
                <a:solidFill>
                  <a:schemeClr val="tx1"/>
                </a:solidFill>
                <a:latin typeface="Calibri" panose="020F0502020204030204" pitchFamily="34" charset="0"/>
              </a:rPr>
              <a:t>Concurrence pour les annexes</a:t>
            </a:r>
            <a:endParaRPr lang="fr-FR" b="1" dirty="0">
              <a:solidFill>
                <a:schemeClr val="tx1"/>
              </a:solidFill>
              <a:latin typeface="Calibri" panose="020F0502020204030204" pitchFamily="34" charset="0"/>
            </a:endParaRPr>
          </a:p>
        </p:txBody>
      </p:sp>
      <p:sp>
        <p:nvSpPr>
          <p:cNvPr id="6" name="Rectangle 5"/>
          <p:cNvSpPr/>
          <p:nvPr/>
        </p:nvSpPr>
        <p:spPr>
          <a:xfrm>
            <a:off x="3023884" y="8741531"/>
            <a:ext cx="6502400" cy="954107"/>
          </a:xfrm>
          <a:prstGeom prst="rect">
            <a:avLst/>
          </a:prstGeom>
        </p:spPr>
        <p:txBody>
          <a:bodyPr>
            <a:spAutoFit/>
          </a:bodyPr>
          <a:lstStyle/>
          <a:p>
            <a:r>
              <a:rPr lang="fr-FR" sz="3200" b="1" i="1" u="sng" dirty="0" smtClean="0">
                <a:solidFill>
                  <a:schemeClr val="tx1"/>
                </a:solidFill>
                <a:latin typeface="Calibri" panose="020F0502020204030204" pitchFamily="34" charset="0"/>
              </a:rPr>
              <a:t>Les concurrents </a:t>
            </a:r>
            <a:r>
              <a:rPr lang="fr-FR" sz="3200" b="1" dirty="0" smtClean="0">
                <a:solidFill>
                  <a:schemeClr val="tx1"/>
                </a:solidFill>
                <a:latin typeface="Calibri" panose="020F0502020204030204" pitchFamily="34" charset="0"/>
              </a:rPr>
              <a:t>  </a:t>
            </a:r>
          </a:p>
          <a:p>
            <a:r>
              <a:rPr lang="fr-FR" sz="2400" b="1" dirty="0" smtClean="0">
                <a:solidFill>
                  <a:schemeClr val="tx1"/>
                </a:solidFill>
                <a:latin typeface="Calibri" panose="020F0502020204030204" pitchFamily="34" charset="0"/>
              </a:rPr>
              <a:t>(Voulant combler les défauts du pneumatique)</a:t>
            </a:r>
            <a:endParaRPr lang="fr-FR" sz="2400" b="1" dirty="0">
              <a:solidFill>
                <a:schemeClr val="tx1"/>
              </a:solidFill>
              <a:latin typeface="Calibri" panose="020F0502020204030204" pitchFamily="34" charset="0"/>
            </a:endParaRPr>
          </a:p>
        </p:txBody>
      </p:sp>
      <p:pic>
        <p:nvPicPr>
          <p:cNvPr id="7" name="Image 6"/>
          <p:cNvPicPr>
            <a:picLocks noChangeAspect="1"/>
          </p:cNvPicPr>
          <p:nvPr/>
        </p:nvPicPr>
        <p:blipFill>
          <a:blip r:embed="rId2"/>
          <a:stretch>
            <a:fillRect/>
          </a:stretch>
        </p:blipFill>
        <p:spPr>
          <a:xfrm>
            <a:off x="601920" y="4039742"/>
            <a:ext cx="1756157" cy="1779782"/>
          </a:xfrm>
          <a:prstGeom prst="rect">
            <a:avLst/>
          </a:prstGeom>
        </p:spPr>
      </p:pic>
      <p:pic>
        <p:nvPicPr>
          <p:cNvPr id="8" name="Image 7"/>
          <p:cNvPicPr>
            <a:picLocks noChangeAspect="1"/>
          </p:cNvPicPr>
          <p:nvPr/>
        </p:nvPicPr>
        <p:blipFill>
          <a:blip r:embed="rId3"/>
          <a:stretch>
            <a:fillRect/>
          </a:stretch>
        </p:blipFill>
        <p:spPr>
          <a:xfrm>
            <a:off x="577723" y="6186384"/>
            <a:ext cx="1762292" cy="1235178"/>
          </a:xfrm>
          <a:prstGeom prst="rect">
            <a:avLst/>
          </a:prstGeom>
        </p:spPr>
      </p:pic>
      <p:pic>
        <p:nvPicPr>
          <p:cNvPr id="9" name="Image 8"/>
          <p:cNvPicPr>
            <a:picLocks noChangeAspect="1"/>
          </p:cNvPicPr>
          <p:nvPr/>
        </p:nvPicPr>
        <p:blipFill>
          <a:blip r:embed="rId4"/>
          <a:stretch>
            <a:fillRect/>
          </a:stretch>
        </p:blipFill>
        <p:spPr>
          <a:xfrm>
            <a:off x="409711" y="7932774"/>
            <a:ext cx="2140573" cy="627689"/>
          </a:xfrm>
          <a:prstGeom prst="rect">
            <a:avLst/>
          </a:prstGeom>
        </p:spPr>
      </p:pic>
      <p:sp>
        <p:nvSpPr>
          <p:cNvPr id="10" name="Rectangle 9"/>
          <p:cNvSpPr/>
          <p:nvPr/>
        </p:nvSpPr>
        <p:spPr>
          <a:xfrm>
            <a:off x="2296760" y="4848405"/>
            <a:ext cx="3497976" cy="1508105"/>
          </a:xfrm>
          <a:prstGeom prst="rect">
            <a:avLst/>
          </a:prstGeom>
        </p:spPr>
        <p:txBody>
          <a:bodyPr wrap="square">
            <a:spAutoFit/>
          </a:bodyPr>
          <a:lstStyle/>
          <a:p>
            <a:r>
              <a:rPr lang="fr-FR" sz="2400" b="1" dirty="0" err="1" smtClean="0">
                <a:solidFill>
                  <a:schemeClr val="tx1"/>
                </a:solidFill>
                <a:latin typeface="Calibri" panose="020F0502020204030204" pitchFamily="34" charset="0"/>
              </a:rPr>
              <a:t>Yachtline</a:t>
            </a:r>
            <a:r>
              <a:rPr lang="fr-FR" sz="2400" b="1" dirty="0" smtClean="0">
                <a:solidFill>
                  <a:schemeClr val="tx1"/>
                </a:solidFill>
                <a:latin typeface="Calibri" panose="020F0502020204030204" pitchFamily="34" charset="0"/>
              </a:rPr>
              <a:t> 380</a:t>
            </a:r>
          </a:p>
          <a:p>
            <a:r>
              <a:rPr lang="fr-FR" sz="2400" b="1" dirty="0" smtClean="0">
                <a:solidFill>
                  <a:srgbClr val="002F8E"/>
                </a:solidFill>
                <a:latin typeface="Calibri" panose="020F0502020204030204" pitchFamily="34" charset="0"/>
              </a:rPr>
              <a:t>L </a:t>
            </a:r>
            <a:r>
              <a:rPr lang="fr-FR" sz="2000" b="1" dirty="0" smtClean="0">
                <a:solidFill>
                  <a:srgbClr val="002F8E"/>
                </a:solidFill>
                <a:latin typeface="Calibri" panose="020F0502020204030204" pitchFamily="34" charset="0"/>
              </a:rPr>
              <a:t>3,80m </a:t>
            </a:r>
            <a:r>
              <a:rPr lang="fr-FR" sz="2000" b="1" dirty="0">
                <a:solidFill>
                  <a:srgbClr val="002F8E"/>
                </a:solidFill>
                <a:latin typeface="Calibri" panose="020F0502020204030204" pitchFamily="34" charset="0"/>
              </a:rPr>
              <a:t>x </a:t>
            </a:r>
            <a:r>
              <a:rPr lang="fr-FR" sz="2000" b="1" dirty="0" smtClean="0">
                <a:solidFill>
                  <a:srgbClr val="002F8E"/>
                </a:solidFill>
                <a:latin typeface="Calibri" panose="020F0502020204030204" pitchFamily="34" charset="0"/>
              </a:rPr>
              <a:t>1,77m 218 kg</a:t>
            </a:r>
            <a:endParaRPr lang="fr-FR" sz="2000" b="1" dirty="0">
              <a:solidFill>
                <a:srgbClr val="002F8E"/>
              </a:solidFill>
              <a:latin typeface="Calibri" panose="020F0502020204030204" pitchFamily="34" charset="0"/>
            </a:endParaRPr>
          </a:p>
          <a:p>
            <a:r>
              <a:rPr lang="fr-FR" sz="2000" b="1" dirty="0" smtClean="0">
                <a:solidFill>
                  <a:srgbClr val="002F8E"/>
                </a:solidFill>
                <a:latin typeface="Calibri" panose="020F0502020204030204" pitchFamily="34" charset="0"/>
              </a:rPr>
              <a:t>10 400 €</a:t>
            </a:r>
            <a:endParaRPr lang="fr-FR" sz="2000" b="1" dirty="0">
              <a:solidFill>
                <a:srgbClr val="002F8E"/>
              </a:solidFill>
              <a:latin typeface="Calibri" panose="020F0502020204030204" pitchFamily="34" charset="0"/>
            </a:endParaRPr>
          </a:p>
          <a:p>
            <a:endParaRPr lang="fr-FR" sz="2400" b="1" dirty="0">
              <a:solidFill>
                <a:srgbClr val="002F8E"/>
              </a:solidFill>
              <a:latin typeface="Calibri" panose="020F0502020204030204" pitchFamily="34" charset="0"/>
            </a:endParaRPr>
          </a:p>
        </p:txBody>
      </p:sp>
      <p:sp>
        <p:nvSpPr>
          <p:cNvPr id="11" name="Rectangle 10"/>
          <p:cNvSpPr/>
          <p:nvPr/>
        </p:nvSpPr>
        <p:spPr>
          <a:xfrm>
            <a:off x="2094919" y="3858674"/>
            <a:ext cx="3728895" cy="1077218"/>
          </a:xfrm>
          <a:prstGeom prst="rect">
            <a:avLst/>
          </a:prstGeom>
        </p:spPr>
        <p:txBody>
          <a:bodyPr wrap="square">
            <a:spAutoFit/>
          </a:bodyPr>
          <a:lstStyle/>
          <a:p>
            <a:r>
              <a:rPr lang="fr-FR" sz="2400" b="1" dirty="0" err="1">
                <a:solidFill>
                  <a:schemeClr val="tx1"/>
                </a:solidFill>
                <a:latin typeface="Calibri" panose="020F0502020204030204" pitchFamily="34" charset="0"/>
              </a:rPr>
              <a:t>Yachtline</a:t>
            </a:r>
            <a:r>
              <a:rPr lang="fr-FR" sz="2400" b="1" dirty="0">
                <a:solidFill>
                  <a:schemeClr val="tx1"/>
                </a:solidFill>
                <a:latin typeface="Calibri" panose="020F0502020204030204" pitchFamily="34" charset="0"/>
              </a:rPr>
              <a:t> </a:t>
            </a:r>
            <a:r>
              <a:rPr lang="fr-FR" sz="2400" b="1" dirty="0" smtClean="0">
                <a:solidFill>
                  <a:schemeClr val="tx1"/>
                </a:solidFill>
                <a:latin typeface="Calibri" panose="020F0502020204030204" pitchFamily="34" charset="0"/>
              </a:rPr>
              <a:t>340</a:t>
            </a:r>
          </a:p>
          <a:p>
            <a:r>
              <a:rPr lang="fr-FR" sz="2000" b="1" dirty="0" smtClean="0">
                <a:solidFill>
                  <a:srgbClr val="002F8E"/>
                </a:solidFill>
                <a:latin typeface="Calibri" panose="020F0502020204030204" pitchFamily="34" charset="0"/>
              </a:rPr>
              <a:t>L 3,40m x 1,72m 193 kg</a:t>
            </a:r>
          </a:p>
          <a:p>
            <a:r>
              <a:rPr lang="fr-FR" sz="2000" b="1" dirty="0" smtClean="0">
                <a:solidFill>
                  <a:srgbClr val="002F8E"/>
                </a:solidFill>
                <a:latin typeface="Calibri" panose="020F0502020204030204" pitchFamily="34" charset="0"/>
              </a:rPr>
              <a:t>9 350 €</a:t>
            </a:r>
            <a:endParaRPr lang="fr-FR" sz="2000" b="1" dirty="0">
              <a:solidFill>
                <a:srgbClr val="002F8E"/>
              </a:solidFill>
              <a:latin typeface="Calibri" panose="020F0502020204030204" pitchFamily="34" charset="0"/>
            </a:endParaRPr>
          </a:p>
        </p:txBody>
      </p:sp>
      <p:sp>
        <p:nvSpPr>
          <p:cNvPr id="13" name="Rectangle 12"/>
          <p:cNvSpPr/>
          <p:nvPr/>
        </p:nvSpPr>
        <p:spPr>
          <a:xfrm>
            <a:off x="1643650" y="6220235"/>
            <a:ext cx="4279904" cy="1077218"/>
          </a:xfrm>
          <a:prstGeom prst="rect">
            <a:avLst/>
          </a:prstGeom>
        </p:spPr>
        <p:txBody>
          <a:bodyPr wrap="square">
            <a:spAutoFit/>
          </a:bodyPr>
          <a:lstStyle/>
          <a:p>
            <a:r>
              <a:rPr lang="fr-FR" sz="2400" b="1" dirty="0" smtClean="0">
                <a:solidFill>
                  <a:schemeClr val="tx1"/>
                </a:solidFill>
                <a:latin typeface="Calibri" panose="020F0502020204030204" pitchFamily="34" charset="0"/>
              </a:rPr>
              <a:t>Avantage 350 XT </a:t>
            </a:r>
          </a:p>
          <a:p>
            <a:r>
              <a:rPr lang="fr-FR" sz="2000" b="1" dirty="0" smtClean="0">
                <a:solidFill>
                  <a:schemeClr val="bg2">
                    <a:lumMod val="20000"/>
                    <a:lumOff val="80000"/>
                  </a:schemeClr>
                </a:solidFill>
                <a:latin typeface="Calibri" panose="020F0502020204030204" pitchFamily="34" charset="0"/>
              </a:rPr>
              <a:t>L 3,50m </a:t>
            </a:r>
            <a:r>
              <a:rPr lang="fr-FR" sz="2000" b="1" dirty="0">
                <a:solidFill>
                  <a:schemeClr val="bg2">
                    <a:lumMod val="20000"/>
                    <a:lumOff val="80000"/>
                  </a:schemeClr>
                </a:solidFill>
                <a:latin typeface="Calibri" panose="020F0502020204030204" pitchFamily="34" charset="0"/>
              </a:rPr>
              <a:t>x </a:t>
            </a:r>
            <a:r>
              <a:rPr lang="fr-FR" sz="2000" b="1" dirty="0" smtClean="0">
                <a:solidFill>
                  <a:schemeClr val="bg2">
                    <a:lumMod val="20000"/>
                    <a:lumOff val="80000"/>
                  </a:schemeClr>
                </a:solidFill>
                <a:latin typeface="Calibri" panose="020F0502020204030204" pitchFamily="34" charset="0"/>
              </a:rPr>
              <a:t>1,86m 90 </a:t>
            </a:r>
            <a:r>
              <a:rPr lang="fr-FR" sz="2000" b="1" dirty="0">
                <a:solidFill>
                  <a:schemeClr val="bg2">
                    <a:lumMod val="20000"/>
                    <a:lumOff val="80000"/>
                  </a:schemeClr>
                </a:solidFill>
                <a:latin typeface="Calibri" panose="020F0502020204030204" pitchFamily="34" charset="0"/>
              </a:rPr>
              <a:t>kg</a:t>
            </a:r>
          </a:p>
          <a:p>
            <a:r>
              <a:rPr lang="fr-FR" sz="2000" b="1" dirty="0" smtClean="0">
                <a:solidFill>
                  <a:schemeClr val="bg2">
                    <a:lumMod val="20000"/>
                    <a:lumOff val="80000"/>
                  </a:schemeClr>
                </a:solidFill>
                <a:latin typeface="Calibri" panose="020F0502020204030204" pitchFamily="34" charset="0"/>
              </a:rPr>
              <a:t>5 741€</a:t>
            </a:r>
            <a:endParaRPr lang="fr-FR" sz="2000" b="1" dirty="0">
              <a:solidFill>
                <a:schemeClr val="bg2">
                  <a:lumMod val="20000"/>
                  <a:lumOff val="80000"/>
                </a:schemeClr>
              </a:solidFill>
              <a:latin typeface="Calibri" panose="020F0502020204030204" pitchFamily="34" charset="0"/>
            </a:endParaRPr>
          </a:p>
        </p:txBody>
      </p:sp>
      <p:sp>
        <p:nvSpPr>
          <p:cNvPr id="14" name="Rectangle 13"/>
          <p:cNvSpPr/>
          <p:nvPr/>
        </p:nvSpPr>
        <p:spPr>
          <a:xfrm>
            <a:off x="2171207" y="7664313"/>
            <a:ext cx="3576320" cy="1077218"/>
          </a:xfrm>
          <a:prstGeom prst="rect">
            <a:avLst/>
          </a:prstGeom>
        </p:spPr>
        <p:txBody>
          <a:bodyPr wrap="square">
            <a:spAutoFit/>
          </a:bodyPr>
          <a:lstStyle/>
          <a:p>
            <a:r>
              <a:rPr lang="fr-FR" sz="2400" b="1" dirty="0" smtClean="0">
                <a:solidFill>
                  <a:schemeClr val="tx1"/>
                </a:solidFill>
                <a:latin typeface="Calibri" panose="020F0502020204030204" pitchFamily="34" charset="0"/>
              </a:rPr>
              <a:t>XPRO alu</a:t>
            </a:r>
            <a:endParaRPr lang="fr-FR" sz="2400" b="1" dirty="0">
              <a:solidFill>
                <a:schemeClr val="tx1"/>
              </a:solidFill>
              <a:latin typeface="Calibri" panose="020F0502020204030204" pitchFamily="34" charset="0"/>
            </a:endParaRPr>
          </a:p>
          <a:p>
            <a:r>
              <a:rPr lang="fr-FR" sz="2000" b="1" dirty="0">
                <a:solidFill>
                  <a:schemeClr val="tx2">
                    <a:lumMod val="60000"/>
                    <a:lumOff val="40000"/>
                  </a:schemeClr>
                </a:solidFill>
                <a:latin typeface="Calibri" panose="020F0502020204030204" pitchFamily="34" charset="0"/>
              </a:rPr>
              <a:t>L </a:t>
            </a:r>
            <a:r>
              <a:rPr lang="fr-FR" sz="2000" b="1" dirty="0" smtClean="0">
                <a:solidFill>
                  <a:schemeClr val="tx2">
                    <a:lumMod val="60000"/>
                    <a:lumOff val="40000"/>
                  </a:schemeClr>
                </a:solidFill>
                <a:latin typeface="Calibri" panose="020F0502020204030204" pitchFamily="34" charset="0"/>
              </a:rPr>
              <a:t>4,02m </a:t>
            </a:r>
            <a:r>
              <a:rPr lang="fr-FR" sz="2000" b="1" dirty="0">
                <a:solidFill>
                  <a:schemeClr val="tx2">
                    <a:lumMod val="60000"/>
                    <a:lumOff val="40000"/>
                  </a:schemeClr>
                </a:solidFill>
                <a:latin typeface="Calibri" panose="020F0502020204030204" pitchFamily="34" charset="0"/>
              </a:rPr>
              <a:t>x 1,86m 90 kg</a:t>
            </a:r>
          </a:p>
          <a:p>
            <a:r>
              <a:rPr lang="fr-FR" sz="2000" b="1" dirty="0" smtClean="0">
                <a:solidFill>
                  <a:schemeClr val="tx2">
                    <a:lumMod val="60000"/>
                    <a:lumOff val="40000"/>
                  </a:schemeClr>
                </a:solidFill>
                <a:latin typeface="Calibri" panose="020F0502020204030204" pitchFamily="34" charset="0"/>
              </a:rPr>
              <a:t>6 999 €</a:t>
            </a:r>
            <a:endParaRPr lang="fr-FR" sz="2000" b="1" dirty="0">
              <a:solidFill>
                <a:schemeClr val="tx2">
                  <a:lumMod val="60000"/>
                  <a:lumOff val="40000"/>
                </a:schemeClr>
              </a:solidFill>
              <a:latin typeface="Calibri" panose="020F0502020204030204" pitchFamily="34" charset="0"/>
            </a:endParaRPr>
          </a:p>
        </p:txBody>
      </p:sp>
      <p:sp>
        <p:nvSpPr>
          <p:cNvPr id="15" name="Flèche droite 14"/>
          <p:cNvSpPr/>
          <p:nvPr/>
        </p:nvSpPr>
        <p:spPr>
          <a:xfrm>
            <a:off x="10378961" y="9156008"/>
            <a:ext cx="1325880" cy="29280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9" name="Image 18"/>
          <p:cNvPicPr>
            <a:picLocks noChangeAspect="1"/>
          </p:cNvPicPr>
          <p:nvPr/>
        </p:nvPicPr>
        <p:blipFill>
          <a:blip r:embed="rId5"/>
          <a:stretch>
            <a:fillRect/>
          </a:stretch>
        </p:blipFill>
        <p:spPr>
          <a:xfrm>
            <a:off x="7810799" y="1830493"/>
            <a:ext cx="5136323" cy="3996788"/>
          </a:xfrm>
          <a:prstGeom prst="rect">
            <a:avLst/>
          </a:prstGeom>
        </p:spPr>
      </p:pic>
      <p:pic>
        <p:nvPicPr>
          <p:cNvPr id="16" name="Image 15"/>
          <p:cNvPicPr>
            <a:picLocks noChangeAspect="1"/>
          </p:cNvPicPr>
          <p:nvPr/>
        </p:nvPicPr>
        <p:blipFill>
          <a:blip r:embed="rId6"/>
          <a:stretch>
            <a:fillRect/>
          </a:stretch>
        </p:blipFill>
        <p:spPr>
          <a:xfrm>
            <a:off x="7107200" y="4893583"/>
            <a:ext cx="5813194" cy="2859437"/>
          </a:xfrm>
          <a:prstGeom prst="rect">
            <a:avLst/>
          </a:prstGeom>
        </p:spPr>
      </p:pic>
      <p:pic>
        <p:nvPicPr>
          <p:cNvPr id="17" name="Image 16"/>
          <p:cNvPicPr>
            <a:picLocks noChangeAspect="1"/>
          </p:cNvPicPr>
          <p:nvPr/>
        </p:nvPicPr>
        <p:blipFill>
          <a:blip r:embed="rId7"/>
          <a:stretch>
            <a:fillRect/>
          </a:stretch>
        </p:blipFill>
        <p:spPr>
          <a:xfrm>
            <a:off x="6275084" y="6220235"/>
            <a:ext cx="7611580" cy="2727429"/>
          </a:xfrm>
          <a:prstGeom prst="rect">
            <a:avLst/>
          </a:prstGeom>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91">
                                            <p:txEl>
                                              <p:pRg st="0" end="0"/>
                                            </p:txEl>
                                          </p:spTgt>
                                        </p:tgtEl>
                                        <p:attrNameLst>
                                          <p:attrName>style.visibility</p:attrName>
                                        </p:attrNameLst>
                                      </p:cBhvr>
                                      <p:to>
                                        <p:strVal val="visible"/>
                                      </p:to>
                                    </p:set>
                                    <p:animEffect transition="in" filter="fade">
                                      <p:cBhvr>
                                        <p:cTn id="11" dur="500"/>
                                        <p:tgtEl>
                                          <p:spTgt spid="191">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 calcmode="lin" valueType="num">
                                      <p:cBhvr>
                                        <p:cTn id="18" dur="1000" fill="hold"/>
                                        <p:tgtEl>
                                          <p:spTgt spid="7"/>
                                        </p:tgtEl>
                                        <p:attrNameLst>
                                          <p:attrName>style.rotation</p:attrName>
                                        </p:attrNameLst>
                                      </p:cBhvr>
                                      <p:tavLst>
                                        <p:tav tm="0">
                                          <p:val>
                                            <p:fltVal val="90"/>
                                          </p:val>
                                        </p:tav>
                                        <p:tav tm="100000">
                                          <p:val>
                                            <p:fltVal val="0"/>
                                          </p:val>
                                        </p:tav>
                                      </p:tavLst>
                                    </p:anim>
                                    <p:animEffect transition="in" filter="fade">
                                      <p:cBhvr>
                                        <p:cTn id="19" dur="1000"/>
                                        <p:tgtEl>
                                          <p:spTgt spid="7"/>
                                        </p:tgtEl>
                                      </p:cBhvr>
                                    </p:animEffect>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750" fill="hold"/>
                                        <p:tgtEl>
                                          <p:spTgt spid="19"/>
                                        </p:tgtEl>
                                        <p:attrNameLst>
                                          <p:attrName>ppt_w</p:attrName>
                                        </p:attrNameLst>
                                      </p:cBhvr>
                                      <p:tavLst>
                                        <p:tav tm="0">
                                          <p:val>
                                            <p:fltVal val="0"/>
                                          </p:val>
                                        </p:tav>
                                        <p:tav tm="100000">
                                          <p:val>
                                            <p:strVal val="#ppt_w"/>
                                          </p:val>
                                        </p:tav>
                                      </p:tavLst>
                                    </p:anim>
                                    <p:anim calcmode="lin" valueType="num">
                                      <p:cBhvr>
                                        <p:cTn id="24" dur="750" fill="hold"/>
                                        <p:tgtEl>
                                          <p:spTgt spid="19"/>
                                        </p:tgtEl>
                                        <p:attrNameLst>
                                          <p:attrName>ppt_h</p:attrName>
                                        </p:attrNameLst>
                                      </p:cBhvr>
                                      <p:tavLst>
                                        <p:tav tm="0">
                                          <p:val>
                                            <p:fltVal val="0"/>
                                          </p:val>
                                        </p:tav>
                                        <p:tav tm="100000">
                                          <p:val>
                                            <p:strVal val="#ppt_h"/>
                                          </p:val>
                                        </p:tav>
                                      </p:tavLst>
                                    </p:anim>
                                    <p:animEffect transition="in" filter="fade">
                                      <p:cBhvr>
                                        <p:cTn id="25" dur="750"/>
                                        <p:tgtEl>
                                          <p:spTgt spid="19"/>
                                        </p:tgtEl>
                                      </p:cBhvr>
                                    </p:animEffect>
                                  </p:childTnLst>
                                </p:cTn>
                              </p:par>
                            </p:childTnLst>
                          </p:cTn>
                        </p:par>
                        <p:par>
                          <p:cTn id="26" fill="hold">
                            <p:stCondLst>
                              <p:cond delay="1750"/>
                            </p:stCondLst>
                            <p:childTnLst>
                              <p:par>
                                <p:cTn id="27" presetID="10" presetClass="entr" presetSubtype="0" fill="hold" grpId="0" nodeType="afterEffect">
                                  <p:stCondLst>
                                    <p:cond delay="75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childTnLst>
                          </p:cTn>
                        </p:par>
                        <p:par>
                          <p:cTn id="41" fill="hold">
                            <p:stCondLst>
                              <p:cond delay="1000"/>
                            </p:stCondLst>
                            <p:childTnLst>
                              <p:par>
                                <p:cTn id="42" presetID="53" presetClass="entr" presetSubtype="16"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1000" fill="hold"/>
                                        <p:tgtEl>
                                          <p:spTgt spid="16"/>
                                        </p:tgtEl>
                                        <p:attrNameLst>
                                          <p:attrName>ppt_w</p:attrName>
                                        </p:attrNameLst>
                                      </p:cBhvr>
                                      <p:tavLst>
                                        <p:tav tm="0">
                                          <p:val>
                                            <p:fltVal val="0"/>
                                          </p:val>
                                        </p:tav>
                                        <p:tav tm="100000">
                                          <p:val>
                                            <p:strVal val="#ppt_w"/>
                                          </p:val>
                                        </p:tav>
                                      </p:tavLst>
                                    </p:anim>
                                    <p:anim calcmode="lin" valueType="num">
                                      <p:cBhvr>
                                        <p:cTn id="45" dur="1000" fill="hold"/>
                                        <p:tgtEl>
                                          <p:spTgt spid="16"/>
                                        </p:tgtEl>
                                        <p:attrNameLst>
                                          <p:attrName>ppt_h</p:attrName>
                                        </p:attrNameLst>
                                      </p:cBhvr>
                                      <p:tavLst>
                                        <p:tav tm="0">
                                          <p:val>
                                            <p:fltVal val="0"/>
                                          </p:val>
                                        </p:tav>
                                        <p:tav tm="100000">
                                          <p:val>
                                            <p:strVal val="#ppt_h"/>
                                          </p:val>
                                        </p:tav>
                                      </p:tavLst>
                                    </p:anim>
                                    <p:animEffect transition="in" filter="fade">
                                      <p:cBhvr>
                                        <p:cTn id="46" dur="1000"/>
                                        <p:tgtEl>
                                          <p:spTgt spid="16"/>
                                        </p:tgtEl>
                                      </p:cBhvr>
                                    </p:animEffect>
                                  </p:childTnLst>
                                </p:cTn>
                              </p:par>
                            </p:childTnLst>
                          </p:cTn>
                        </p:par>
                        <p:par>
                          <p:cTn id="47" fill="hold">
                            <p:stCondLst>
                              <p:cond delay="2000"/>
                            </p:stCondLst>
                            <p:childTnLst>
                              <p:par>
                                <p:cTn id="48" presetID="10" presetClass="entr" presetSubtype="0" fill="hold" nodeType="afterEffect">
                                  <p:stCondLst>
                                    <p:cond delay="1000"/>
                                  </p:stCondLst>
                                  <p:childTnLst>
                                    <p:set>
                                      <p:cBhvr>
                                        <p:cTn id="49" dur="1" fill="hold">
                                          <p:stCondLst>
                                            <p:cond delay="0"/>
                                          </p:stCondLst>
                                        </p:cTn>
                                        <p:tgtEl>
                                          <p:spTgt spid="13">
                                            <p:txEl>
                                              <p:pRg st="0" end="0"/>
                                            </p:txEl>
                                          </p:spTgt>
                                        </p:tgtEl>
                                        <p:attrNameLst>
                                          <p:attrName>style.visibility</p:attrName>
                                        </p:attrNameLst>
                                      </p:cBhvr>
                                      <p:to>
                                        <p:strVal val="visible"/>
                                      </p:to>
                                    </p:set>
                                    <p:animEffect transition="in" filter="fade">
                                      <p:cBhvr>
                                        <p:cTn id="50" dur="500"/>
                                        <p:tgtEl>
                                          <p:spTgt spid="13">
                                            <p:txEl>
                                              <p:pRg st="0" end="0"/>
                                            </p:txEl>
                                          </p:spTgt>
                                        </p:tgtEl>
                                      </p:cBhvr>
                                    </p:animEffect>
                                  </p:childTnLst>
                                </p:cTn>
                              </p:par>
                            </p:childTnLst>
                          </p:cTn>
                        </p:par>
                        <p:par>
                          <p:cTn id="51" fill="hold">
                            <p:stCondLst>
                              <p:cond delay="3500"/>
                            </p:stCondLst>
                            <p:childTnLst>
                              <p:par>
                                <p:cTn id="52" presetID="10" presetClass="entr" presetSubtype="0" fill="hold" nodeType="afterEffect">
                                  <p:stCondLst>
                                    <p:cond delay="1000"/>
                                  </p:stCondLst>
                                  <p:childTnLst>
                                    <p:set>
                                      <p:cBhvr>
                                        <p:cTn id="53" dur="1" fill="hold">
                                          <p:stCondLst>
                                            <p:cond delay="0"/>
                                          </p:stCondLst>
                                        </p:cTn>
                                        <p:tgtEl>
                                          <p:spTgt spid="13">
                                            <p:txEl>
                                              <p:pRg st="1" end="1"/>
                                            </p:txEl>
                                          </p:spTgt>
                                        </p:tgtEl>
                                        <p:attrNameLst>
                                          <p:attrName>style.visibility</p:attrName>
                                        </p:attrNameLst>
                                      </p:cBhvr>
                                      <p:to>
                                        <p:strVal val="visible"/>
                                      </p:to>
                                    </p:set>
                                    <p:animEffect transition="in" filter="fade">
                                      <p:cBhvr>
                                        <p:cTn id="54" dur="500"/>
                                        <p:tgtEl>
                                          <p:spTgt spid="13">
                                            <p:txEl>
                                              <p:pRg st="1" end="1"/>
                                            </p:txEl>
                                          </p:spTgt>
                                        </p:tgtEl>
                                      </p:cBhvr>
                                    </p:animEffect>
                                  </p:childTnLst>
                                </p:cTn>
                              </p:par>
                            </p:childTnLst>
                          </p:cTn>
                        </p:par>
                        <p:par>
                          <p:cTn id="55" fill="hold">
                            <p:stCondLst>
                              <p:cond delay="5000"/>
                            </p:stCondLst>
                            <p:childTnLst>
                              <p:par>
                                <p:cTn id="56" presetID="10" presetClass="entr" presetSubtype="0" fill="hold" nodeType="afterEffect">
                                  <p:stCondLst>
                                    <p:cond delay="1000"/>
                                  </p:stCondLst>
                                  <p:childTnLst>
                                    <p:set>
                                      <p:cBhvr>
                                        <p:cTn id="57" dur="1" fill="hold">
                                          <p:stCondLst>
                                            <p:cond delay="0"/>
                                          </p:stCondLst>
                                        </p:cTn>
                                        <p:tgtEl>
                                          <p:spTgt spid="13">
                                            <p:txEl>
                                              <p:pRg st="2" end="2"/>
                                            </p:txEl>
                                          </p:spTgt>
                                        </p:tgtEl>
                                        <p:attrNameLst>
                                          <p:attrName>style.visibility</p:attrName>
                                        </p:attrNameLst>
                                      </p:cBhvr>
                                      <p:to>
                                        <p:strVal val="visible"/>
                                      </p:to>
                                    </p:set>
                                    <p:animEffect transition="in" filter="fade">
                                      <p:cBhvr>
                                        <p:cTn id="58" dur="500"/>
                                        <p:tgtEl>
                                          <p:spTgt spid="13">
                                            <p:txEl>
                                              <p:pRg st="2" end="2"/>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p:cTn id="63" dur="1250" fill="hold"/>
                                        <p:tgtEl>
                                          <p:spTgt spid="9"/>
                                        </p:tgtEl>
                                        <p:attrNameLst>
                                          <p:attrName>ppt_w</p:attrName>
                                        </p:attrNameLst>
                                      </p:cBhvr>
                                      <p:tavLst>
                                        <p:tav tm="0">
                                          <p:val>
                                            <p:fltVal val="0"/>
                                          </p:val>
                                        </p:tav>
                                        <p:tav tm="100000">
                                          <p:val>
                                            <p:strVal val="#ppt_w"/>
                                          </p:val>
                                        </p:tav>
                                      </p:tavLst>
                                    </p:anim>
                                    <p:anim calcmode="lin" valueType="num">
                                      <p:cBhvr>
                                        <p:cTn id="64" dur="1250" fill="hold"/>
                                        <p:tgtEl>
                                          <p:spTgt spid="9"/>
                                        </p:tgtEl>
                                        <p:attrNameLst>
                                          <p:attrName>ppt_h</p:attrName>
                                        </p:attrNameLst>
                                      </p:cBhvr>
                                      <p:tavLst>
                                        <p:tav tm="0">
                                          <p:val>
                                            <p:fltVal val="0"/>
                                          </p:val>
                                        </p:tav>
                                        <p:tav tm="100000">
                                          <p:val>
                                            <p:strVal val="#ppt_h"/>
                                          </p:val>
                                        </p:tav>
                                      </p:tavLst>
                                    </p:anim>
                                    <p:anim calcmode="lin" valueType="num">
                                      <p:cBhvr>
                                        <p:cTn id="65" dur="1250" fill="hold"/>
                                        <p:tgtEl>
                                          <p:spTgt spid="9"/>
                                        </p:tgtEl>
                                        <p:attrNameLst>
                                          <p:attrName>style.rotation</p:attrName>
                                        </p:attrNameLst>
                                      </p:cBhvr>
                                      <p:tavLst>
                                        <p:tav tm="0">
                                          <p:val>
                                            <p:fltVal val="90"/>
                                          </p:val>
                                        </p:tav>
                                        <p:tav tm="100000">
                                          <p:val>
                                            <p:fltVal val="0"/>
                                          </p:val>
                                        </p:tav>
                                      </p:tavLst>
                                    </p:anim>
                                    <p:animEffect transition="in" filter="fade">
                                      <p:cBhvr>
                                        <p:cTn id="66" dur="1250"/>
                                        <p:tgtEl>
                                          <p:spTgt spid="9"/>
                                        </p:tgtEl>
                                      </p:cBhvr>
                                    </p:animEffect>
                                  </p:childTnLst>
                                </p:cTn>
                              </p:par>
                            </p:childTnLst>
                          </p:cTn>
                        </p:par>
                        <p:par>
                          <p:cTn id="67" fill="hold">
                            <p:stCondLst>
                              <p:cond delay="1250"/>
                            </p:stCondLst>
                            <p:childTnLst>
                              <p:par>
                                <p:cTn id="68" presetID="53" presetClass="entr" presetSubtype="16" fill="hold" nodeType="afterEffect">
                                  <p:stCondLst>
                                    <p:cond delay="100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fltVal val="0"/>
                                          </p:val>
                                        </p:tav>
                                        <p:tav tm="100000">
                                          <p:val>
                                            <p:strVal val="#ppt_h"/>
                                          </p:val>
                                        </p:tav>
                                      </p:tavLst>
                                    </p:anim>
                                    <p:animEffect transition="in" filter="fade">
                                      <p:cBhvr>
                                        <p:cTn id="72" dur="500"/>
                                        <p:tgtEl>
                                          <p:spTgt spid="17"/>
                                        </p:tgtEl>
                                      </p:cBhvr>
                                    </p:animEffect>
                                  </p:childTnLst>
                                </p:cTn>
                              </p:par>
                            </p:childTnLst>
                          </p:cTn>
                        </p:par>
                        <p:par>
                          <p:cTn id="73" fill="hold">
                            <p:stCondLst>
                              <p:cond delay="2750"/>
                            </p:stCondLst>
                            <p:childTnLst>
                              <p:par>
                                <p:cTn id="74" presetID="10" presetClass="entr" presetSubtype="0" fill="hold" nodeType="afterEffect">
                                  <p:stCondLst>
                                    <p:cond delay="750"/>
                                  </p:stCondLst>
                                  <p:childTnLst>
                                    <p:set>
                                      <p:cBhvr>
                                        <p:cTn id="75" dur="1" fill="hold">
                                          <p:stCondLst>
                                            <p:cond delay="0"/>
                                          </p:stCondLst>
                                        </p:cTn>
                                        <p:tgtEl>
                                          <p:spTgt spid="14">
                                            <p:txEl>
                                              <p:pRg st="0" end="0"/>
                                            </p:txEl>
                                          </p:spTgt>
                                        </p:tgtEl>
                                        <p:attrNameLst>
                                          <p:attrName>style.visibility</p:attrName>
                                        </p:attrNameLst>
                                      </p:cBhvr>
                                      <p:to>
                                        <p:strVal val="visible"/>
                                      </p:to>
                                    </p:set>
                                    <p:animEffect transition="in" filter="fade">
                                      <p:cBhvr>
                                        <p:cTn id="76" dur="1000"/>
                                        <p:tgtEl>
                                          <p:spTgt spid="14">
                                            <p:txEl>
                                              <p:pRg st="0" end="0"/>
                                            </p:txEl>
                                          </p:spTgt>
                                        </p:tgtEl>
                                      </p:cBhvr>
                                    </p:animEffect>
                                  </p:childTnLst>
                                </p:cTn>
                              </p:par>
                            </p:childTnLst>
                          </p:cTn>
                        </p:par>
                        <p:par>
                          <p:cTn id="77" fill="hold">
                            <p:stCondLst>
                              <p:cond delay="4500"/>
                            </p:stCondLst>
                            <p:childTnLst>
                              <p:par>
                                <p:cTn id="78" presetID="10" presetClass="entr" presetSubtype="0" fill="hold" nodeType="afterEffect">
                                  <p:stCondLst>
                                    <p:cond delay="750"/>
                                  </p:stCondLst>
                                  <p:childTnLst>
                                    <p:set>
                                      <p:cBhvr>
                                        <p:cTn id="79" dur="1" fill="hold">
                                          <p:stCondLst>
                                            <p:cond delay="0"/>
                                          </p:stCondLst>
                                        </p:cTn>
                                        <p:tgtEl>
                                          <p:spTgt spid="14">
                                            <p:txEl>
                                              <p:pRg st="1" end="1"/>
                                            </p:txEl>
                                          </p:spTgt>
                                        </p:tgtEl>
                                        <p:attrNameLst>
                                          <p:attrName>style.visibility</p:attrName>
                                        </p:attrNameLst>
                                      </p:cBhvr>
                                      <p:to>
                                        <p:strVal val="visible"/>
                                      </p:to>
                                    </p:set>
                                    <p:animEffect transition="in" filter="fade">
                                      <p:cBhvr>
                                        <p:cTn id="80" dur="1000"/>
                                        <p:tgtEl>
                                          <p:spTgt spid="14">
                                            <p:txEl>
                                              <p:pRg st="1" end="1"/>
                                            </p:txEl>
                                          </p:spTgt>
                                        </p:tgtEl>
                                      </p:cBhvr>
                                    </p:animEffect>
                                  </p:childTnLst>
                                </p:cTn>
                              </p:par>
                            </p:childTnLst>
                          </p:cTn>
                        </p:par>
                        <p:par>
                          <p:cTn id="81" fill="hold">
                            <p:stCondLst>
                              <p:cond delay="6250"/>
                            </p:stCondLst>
                            <p:childTnLst>
                              <p:par>
                                <p:cTn id="82" presetID="10" presetClass="entr" presetSubtype="0" fill="hold" nodeType="afterEffect">
                                  <p:stCondLst>
                                    <p:cond delay="750"/>
                                  </p:stCondLst>
                                  <p:childTnLst>
                                    <p:set>
                                      <p:cBhvr>
                                        <p:cTn id="83" dur="1" fill="hold">
                                          <p:stCondLst>
                                            <p:cond delay="0"/>
                                          </p:stCondLst>
                                        </p:cTn>
                                        <p:tgtEl>
                                          <p:spTgt spid="14">
                                            <p:txEl>
                                              <p:pRg st="2" end="2"/>
                                            </p:txEl>
                                          </p:spTgt>
                                        </p:tgtEl>
                                        <p:attrNameLst>
                                          <p:attrName>style.visibility</p:attrName>
                                        </p:attrNameLst>
                                      </p:cBhvr>
                                      <p:to>
                                        <p:strVal val="visible"/>
                                      </p:to>
                                    </p:set>
                                    <p:animEffect transition="in" filter="fade">
                                      <p:cBhvr>
                                        <p:cTn id="84" dur="1000"/>
                                        <p:tgtEl>
                                          <p:spTgt spid="14">
                                            <p:txEl>
                                              <p:pRg st="2" end="2"/>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6"/>
                                        </p:tgtEl>
                                        <p:attrNameLst>
                                          <p:attrName>style.visibility</p:attrName>
                                        </p:attrNameLst>
                                      </p:cBhvr>
                                      <p:to>
                                        <p:strVal val="visible"/>
                                      </p:to>
                                    </p:set>
                                    <p:animEffect transition="in" filter="fade">
                                      <p:cBhvr>
                                        <p:cTn id="89" dur="1000"/>
                                        <p:tgtEl>
                                          <p:spTgt spid="6"/>
                                        </p:tgtEl>
                                      </p:cBhvr>
                                    </p:animEffect>
                                  </p:childTnLst>
                                </p:cTn>
                              </p:par>
                            </p:childTnLst>
                          </p:cTn>
                        </p:par>
                        <p:par>
                          <p:cTn id="90" fill="hold">
                            <p:stCondLst>
                              <p:cond delay="1000"/>
                            </p:stCondLst>
                            <p:childTnLst>
                              <p:par>
                                <p:cTn id="91" presetID="53" presetClass="entr" presetSubtype="16"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 calcmode="lin" valueType="num">
                                      <p:cBhvr>
                                        <p:cTn id="93" dur="1000" fill="hold"/>
                                        <p:tgtEl>
                                          <p:spTgt spid="15"/>
                                        </p:tgtEl>
                                        <p:attrNameLst>
                                          <p:attrName>ppt_w</p:attrName>
                                        </p:attrNameLst>
                                      </p:cBhvr>
                                      <p:tavLst>
                                        <p:tav tm="0">
                                          <p:val>
                                            <p:fltVal val="0"/>
                                          </p:val>
                                        </p:tav>
                                        <p:tav tm="100000">
                                          <p:val>
                                            <p:strVal val="#ppt_w"/>
                                          </p:val>
                                        </p:tav>
                                      </p:tavLst>
                                    </p:anim>
                                    <p:anim calcmode="lin" valueType="num">
                                      <p:cBhvr>
                                        <p:cTn id="94" dur="1000" fill="hold"/>
                                        <p:tgtEl>
                                          <p:spTgt spid="15"/>
                                        </p:tgtEl>
                                        <p:attrNameLst>
                                          <p:attrName>ppt_h</p:attrName>
                                        </p:attrNameLst>
                                      </p:cBhvr>
                                      <p:tavLst>
                                        <p:tav tm="0">
                                          <p:val>
                                            <p:fltVal val="0"/>
                                          </p:val>
                                        </p:tav>
                                        <p:tav tm="100000">
                                          <p:val>
                                            <p:strVal val="#ppt_h"/>
                                          </p:val>
                                        </p:tav>
                                      </p:tavLst>
                                    </p:anim>
                                    <p:animEffect transition="in" filter="fade">
                                      <p:cBhvr>
                                        <p:cTn id="9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1" grpId="0"/>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5467" y="854195"/>
            <a:ext cx="11248373" cy="523220"/>
          </a:xfrm>
          <a:prstGeom prst="rect">
            <a:avLst/>
          </a:prstGeom>
        </p:spPr>
        <p:txBody>
          <a:bodyPr wrap="square">
            <a:spAutoFit/>
          </a:bodyPr>
          <a:lstStyle/>
          <a:p>
            <a:r>
              <a:rPr lang="fr-FR" sz="2800" b="1" i="1" u="sng" dirty="0">
                <a:solidFill>
                  <a:srgbClr val="002F8E"/>
                </a:solidFill>
                <a:latin typeface="Calibri" panose="020F0502020204030204" pitchFamily="34" charset="0"/>
              </a:rPr>
              <a:t>Les concurrents </a:t>
            </a:r>
            <a:r>
              <a:rPr lang="fr-FR" sz="2400" b="1" dirty="0">
                <a:solidFill>
                  <a:srgbClr val="002F8E"/>
                </a:solidFill>
                <a:latin typeface="Calibri" panose="020F0502020204030204" pitchFamily="34" charset="0"/>
              </a:rPr>
              <a:t>  </a:t>
            </a:r>
            <a:r>
              <a:rPr lang="fr-FR" sz="2400" b="1" dirty="0" smtClean="0">
                <a:solidFill>
                  <a:srgbClr val="002F8E"/>
                </a:solidFill>
                <a:latin typeface="Calibri" panose="020F0502020204030204" pitchFamily="34" charset="0"/>
              </a:rPr>
              <a:t>(</a:t>
            </a:r>
            <a:r>
              <a:rPr lang="fr-FR" sz="2400" b="1" dirty="0">
                <a:solidFill>
                  <a:srgbClr val="002F8E"/>
                </a:solidFill>
                <a:latin typeface="Calibri" panose="020F0502020204030204" pitchFamily="34" charset="0"/>
              </a:rPr>
              <a:t>Voulant combler les défauts du pneumatique)</a:t>
            </a:r>
          </a:p>
        </p:txBody>
      </p:sp>
      <p:sp>
        <p:nvSpPr>
          <p:cNvPr id="3" name="Rectangle 2"/>
          <p:cNvSpPr/>
          <p:nvPr/>
        </p:nvSpPr>
        <p:spPr>
          <a:xfrm>
            <a:off x="-368823" y="84754"/>
            <a:ext cx="7922017" cy="769441"/>
          </a:xfrm>
          <a:prstGeom prst="rect">
            <a:avLst/>
          </a:prstGeom>
        </p:spPr>
        <p:txBody>
          <a:bodyPr wrap="square">
            <a:spAutoFit/>
          </a:bodyPr>
          <a:lstStyle/>
          <a:p>
            <a:r>
              <a:rPr lang="fr-FR" b="1" dirty="0">
                <a:latin typeface="Calibri" panose="020F0502020204030204" pitchFamily="34" charset="0"/>
              </a:rPr>
              <a:t>AVE/ </a:t>
            </a:r>
            <a:r>
              <a:rPr lang="fr-FR" sz="2800" b="1" dirty="0">
                <a:latin typeface="Calibri" panose="020F0502020204030204" pitchFamily="34" charset="0"/>
              </a:rPr>
              <a:t>concurrence</a:t>
            </a:r>
            <a:r>
              <a:rPr lang="fr-FR" sz="4400" b="1" dirty="0">
                <a:latin typeface="Calibri" panose="020F0502020204030204" pitchFamily="34" charset="0"/>
              </a:rPr>
              <a:t> </a:t>
            </a:r>
            <a:r>
              <a:rPr lang="fr-FR" sz="2400" b="1" dirty="0">
                <a:latin typeface="Calibri" panose="020F0502020204030204" pitchFamily="34" charset="0"/>
              </a:rPr>
              <a:t>(Pour l’annexe seulement)</a:t>
            </a:r>
          </a:p>
        </p:txBody>
      </p:sp>
      <p:pic>
        <p:nvPicPr>
          <p:cNvPr id="4" name="Image 3"/>
          <p:cNvPicPr>
            <a:picLocks noChangeAspect="1"/>
          </p:cNvPicPr>
          <p:nvPr/>
        </p:nvPicPr>
        <p:blipFill>
          <a:blip r:embed="rId2"/>
          <a:stretch>
            <a:fillRect/>
          </a:stretch>
        </p:blipFill>
        <p:spPr>
          <a:xfrm>
            <a:off x="453721" y="2082963"/>
            <a:ext cx="1392158" cy="1392158"/>
          </a:xfrm>
          <a:prstGeom prst="rect">
            <a:avLst/>
          </a:prstGeom>
        </p:spPr>
      </p:pic>
      <p:pic>
        <p:nvPicPr>
          <p:cNvPr id="5" name="Image 4"/>
          <p:cNvPicPr>
            <a:picLocks noChangeAspect="1"/>
          </p:cNvPicPr>
          <p:nvPr/>
        </p:nvPicPr>
        <p:blipFill>
          <a:blip r:embed="rId3"/>
          <a:stretch>
            <a:fillRect/>
          </a:stretch>
        </p:blipFill>
        <p:spPr>
          <a:xfrm>
            <a:off x="5749653" y="1191097"/>
            <a:ext cx="6881971" cy="2418120"/>
          </a:xfrm>
          <a:prstGeom prst="rect">
            <a:avLst/>
          </a:prstGeom>
        </p:spPr>
      </p:pic>
      <p:sp>
        <p:nvSpPr>
          <p:cNvPr id="7" name="Rectangle 6"/>
          <p:cNvSpPr/>
          <p:nvPr/>
        </p:nvSpPr>
        <p:spPr>
          <a:xfrm>
            <a:off x="2117454" y="2082963"/>
            <a:ext cx="3632200" cy="1077218"/>
          </a:xfrm>
          <a:prstGeom prst="rect">
            <a:avLst/>
          </a:prstGeom>
        </p:spPr>
        <p:txBody>
          <a:bodyPr wrap="square">
            <a:spAutoFit/>
          </a:bodyPr>
          <a:lstStyle/>
          <a:p>
            <a:r>
              <a:rPr lang="fr-FR" sz="2400" b="1" i="1" u="sng" dirty="0">
                <a:latin typeface="Calibri" panose="020F0502020204030204" pitchFamily="34" charset="0"/>
              </a:rPr>
              <a:t>Boston </a:t>
            </a:r>
            <a:r>
              <a:rPr lang="fr-FR" sz="2400" b="1" i="1" u="sng" dirty="0" err="1">
                <a:latin typeface="Calibri" panose="020F0502020204030204" pitchFamily="34" charset="0"/>
              </a:rPr>
              <a:t>Whaler</a:t>
            </a:r>
            <a:r>
              <a:rPr lang="fr-FR" sz="2400" b="1" i="1" u="sng" dirty="0">
                <a:latin typeface="Calibri" panose="020F0502020204030204" pitchFamily="34" charset="0"/>
              </a:rPr>
              <a:t> 110 SPORT</a:t>
            </a:r>
            <a:r>
              <a:rPr lang="fr-FR" sz="2400" dirty="0">
                <a:latin typeface="Calibri" panose="020F0502020204030204" pitchFamily="34" charset="0"/>
              </a:rPr>
              <a:t> </a:t>
            </a:r>
            <a:r>
              <a:rPr lang="fr-FR" sz="2000" b="1" dirty="0" smtClean="0">
                <a:solidFill>
                  <a:srgbClr val="002F8E"/>
                </a:solidFill>
                <a:latin typeface="Calibri" panose="020F0502020204030204" pitchFamily="34" charset="0"/>
              </a:rPr>
              <a:t>L 3,45m </a:t>
            </a:r>
            <a:r>
              <a:rPr lang="fr-FR" sz="2000" b="1" dirty="0">
                <a:solidFill>
                  <a:srgbClr val="002F8E"/>
                </a:solidFill>
                <a:latin typeface="Calibri" panose="020F0502020204030204" pitchFamily="34" charset="0"/>
              </a:rPr>
              <a:t>x </a:t>
            </a:r>
            <a:r>
              <a:rPr lang="fr-FR" sz="2000" b="1" dirty="0" smtClean="0">
                <a:solidFill>
                  <a:srgbClr val="002F8E"/>
                </a:solidFill>
                <a:latin typeface="Calibri" panose="020F0502020204030204" pitchFamily="34" charset="0"/>
              </a:rPr>
              <a:t>1,70m 197 </a:t>
            </a:r>
            <a:r>
              <a:rPr lang="fr-FR" sz="2000" b="1" dirty="0">
                <a:solidFill>
                  <a:srgbClr val="002F8E"/>
                </a:solidFill>
                <a:latin typeface="Calibri" panose="020F0502020204030204" pitchFamily="34" charset="0"/>
              </a:rPr>
              <a:t>kg</a:t>
            </a:r>
          </a:p>
          <a:p>
            <a:r>
              <a:rPr lang="fr-FR" sz="2000" b="1" dirty="0" smtClean="0">
                <a:solidFill>
                  <a:srgbClr val="002F8E"/>
                </a:solidFill>
                <a:latin typeface="Calibri" panose="020F0502020204030204" pitchFamily="34" charset="0"/>
              </a:rPr>
              <a:t>11 150 </a:t>
            </a:r>
            <a:r>
              <a:rPr lang="fr-FR" sz="2000" b="1" dirty="0">
                <a:solidFill>
                  <a:srgbClr val="002F8E"/>
                </a:solidFill>
                <a:latin typeface="Calibri" panose="020F0502020204030204" pitchFamily="34" charset="0"/>
              </a:rPr>
              <a:t>€</a:t>
            </a:r>
          </a:p>
        </p:txBody>
      </p:sp>
      <p:pic>
        <p:nvPicPr>
          <p:cNvPr id="8" name="Image 7"/>
          <p:cNvPicPr>
            <a:picLocks noChangeAspect="1"/>
          </p:cNvPicPr>
          <p:nvPr/>
        </p:nvPicPr>
        <p:blipFill>
          <a:blip r:embed="rId4"/>
          <a:stretch>
            <a:fillRect/>
          </a:stretch>
        </p:blipFill>
        <p:spPr>
          <a:xfrm>
            <a:off x="313150" y="3848853"/>
            <a:ext cx="1718737" cy="1185928"/>
          </a:xfrm>
          <a:prstGeom prst="rect">
            <a:avLst/>
          </a:prstGeom>
        </p:spPr>
      </p:pic>
      <p:sp>
        <p:nvSpPr>
          <p:cNvPr id="9" name="Rectangle 8"/>
          <p:cNvSpPr/>
          <p:nvPr/>
        </p:nvSpPr>
        <p:spPr>
          <a:xfrm>
            <a:off x="1939654" y="3903208"/>
            <a:ext cx="3810000" cy="1384995"/>
          </a:xfrm>
          <a:prstGeom prst="rect">
            <a:avLst/>
          </a:prstGeom>
        </p:spPr>
        <p:txBody>
          <a:bodyPr wrap="square">
            <a:spAutoFit/>
          </a:bodyPr>
          <a:lstStyle/>
          <a:p>
            <a:r>
              <a:rPr lang="fr-FR" sz="2400" b="1" i="1" u="sng" dirty="0" smtClean="0">
                <a:latin typeface="Calibri" panose="020F0502020204030204" pitchFamily="34" charset="0"/>
              </a:rPr>
              <a:t>Cap 400</a:t>
            </a:r>
            <a:endParaRPr lang="fr-FR" sz="2400" dirty="0" smtClean="0">
              <a:latin typeface="Calibri" panose="020F0502020204030204" pitchFamily="34" charset="0"/>
            </a:endParaRPr>
          </a:p>
          <a:p>
            <a:r>
              <a:rPr lang="fr-FR" sz="2000" b="1" dirty="0" smtClean="0">
                <a:solidFill>
                  <a:srgbClr val="002F8E"/>
                </a:solidFill>
                <a:latin typeface="Calibri" panose="020F0502020204030204" pitchFamily="34" charset="0"/>
              </a:rPr>
              <a:t>L 3,95m </a:t>
            </a:r>
            <a:r>
              <a:rPr lang="fr-FR" sz="2000" b="1" dirty="0">
                <a:solidFill>
                  <a:srgbClr val="002F8E"/>
                </a:solidFill>
                <a:latin typeface="Calibri" panose="020F0502020204030204" pitchFamily="34" charset="0"/>
              </a:rPr>
              <a:t>x </a:t>
            </a:r>
            <a:r>
              <a:rPr lang="fr-FR" sz="2000" b="1" dirty="0" smtClean="0">
                <a:solidFill>
                  <a:srgbClr val="002F8E"/>
                </a:solidFill>
                <a:latin typeface="Calibri" panose="020F0502020204030204" pitchFamily="34" charset="0"/>
              </a:rPr>
              <a:t>1,72m 240 </a:t>
            </a:r>
            <a:r>
              <a:rPr lang="fr-FR" sz="2000" b="1" dirty="0">
                <a:solidFill>
                  <a:srgbClr val="002F8E"/>
                </a:solidFill>
                <a:latin typeface="Calibri" panose="020F0502020204030204" pitchFamily="34" charset="0"/>
              </a:rPr>
              <a:t>kg</a:t>
            </a:r>
          </a:p>
          <a:p>
            <a:r>
              <a:rPr lang="fr-FR" sz="2000" b="1" dirty="0" smtClean="0">
                <a:solidFill>
                  <a:srgbClr val="002F8E"/>
                </a:solidFill>
                <a:latin typeface="Calibri" panose="020F0502020204030204" pitchFamily="34" charset="0"/>
              </a:rPr>
              <a:t>4 181 €</a:t>
            </a:r>
          </a:p>
          <a:p>
            <a:r>
              <a:rPr lang="fr-FR" sz="2000" b="1" dirty="0">
                <a:solidFill>
                  <a:srgbClr val="002F8E"/>
                </a:solidFill>
                <a:latin typeface="Calibri" panose="020F0502020204030204" pitchFamily="34" charset="0"/>
              </a:rPr>
              <a:t> </a:t>
            </a:r>
            <a:r>
              <a:rPr lang="fr-FR" sz="2000" b="1" dirty="0" smtClean="0">
                <a:solidFill>
                  <a:srgbClr val="002F8E"/>
                </a:solidFill>
                <a:latin typeface="Calibri" panose="020F0502020204030204" pitchFamily="34" charset="0"/>
              </a:rPr>
              <a:t>                       etc…</a:t>
            </a:r>
            <a:endParaRPr lang="fr-FR" sz="2000" b="1" dirty="0">
              <a:solidFill>
                <a:srgbClr val="002F8E"/>
              </a:solidFill>
              <a:latin typeface="Calibri" panose="020F0502020204030204" pitchFamily="34" charset="0"/>
            </a:endParaRPr>
          </a:p>
        </p:txBody>
      </p:sp>
      <p:pic>
        <p:nvPicPr>
          <p:cNvPr id="10" name="Image 9"/>
          <p:cNvPicPr>
            <a:picLocks noChangeAspect="1"/>
          </p:cNvPicPr>
          <p:nvPr/>
        </p:nvPicPr>
        <p:blipFill>
          <a:blip r:embed="rId5"/>
          <a:stretch>
            <a:fillRect/>
          </a:stretch>
        </p:blipFill>
        <p:spPr>
          <a:xfrm>
            <a:off x="6914788" y="3609217"/>
            <a:ext cx="5716836" cy="2231802"/>
          </a:xfrm>
          <a:prstGeom prst="rect">
            <a:avLst/>
          </a:prstGeom>
        </p:spPr>
      </p:pic>
      <p:pic>
        <p:nvPicPr>
          <p:cNvPr id="11" name="Image 10"/>
          <p:cNvPicPr>
            <a:picLocks noChangeAspect="1"/>
          </p:cNvPicPr>
          <p:nvPr/>
        </p:nvPicPr>
        <p:blipFill>
          <a:blip r:embed="rId6"/>
          <a:stretch>
            <a:fillRect/>
          </a:stretch>
        </p:blipFill>
        <p:spPr>
          <a:xfrm>
            <a:off x="1939654" y="5557718"/>
            <a:ext cx="9327044" cy="3412458"/>
          </a:xfrm>
          <a:prstGeom prst="rect">
            <a:avLst/>
          </a:prstGeom>
        </p:spPr>
      </p:pic>
      <p:sp>
        <p:nvSpPr>
          <p:cNvPr id="12" name="ZoneTexte 11"/>
          <p:cNvSpPr txBox="1"/>
          <p:nvPr/>
        </p:nvSpPr>
        <p:spPr>
          <a:xfrm>
            <a:off x="7097465" y="8994503"/>
            <a:ext cx="3950492" cy="523220"/>
          </a:xfrm>
          <a:prstGeom prst="rect">
            <a:avLst/>
          </a:prstGeom>
          <a:noFill/>
        </p:spPr>
        <p:txBody>
          <a:bodyPr wrap="square" rtlCol="0">
            <a:spAutoFit/>
          </a:bodyPr>
          <a:lstStyle/>
          <a:p>
            <a:r>
              <a:rPr lang="fr-FR" sz="2800" b="1" u="sng" dirty="0" smtClean="0">
                <a:solidFill>
                  <a:srgbClr val="FF0000"/>
                </a:solidFill>
                <a:latin typeface="Calibri" panose="020F0502020204030204" pitchFamily="34" charset="0"/>
              </a:rPr>
              <a:t>Comparatif avec AVE  </a:t>
            </a:r>
            <a:endParaRPr lang="fr-FR" sz="2800" b="1" u="sng" dirty="0">
              <a:solidFill>
                <a:srgbClr val="FF0000"/>
              </a:solidFill>
              <a:latin typeface="Calibri" panose="020F0502020204030204" pitchFamily="34" charset="0"/>
            </a:endParaRPr>
          </a:p>
        </p:txBody>
      </p:sp>
      <p:sp>
        <p:nvSpPr>
          <p:cNvPr id="6" name="Flèche droite 5"/>
          <p:cNvSpPr/>
          <p:nvPr/>
        </p:nvSpPr>
        <p:spPr>
          <a:xfrm>
            <a:off x="10885118" y="9138144"/>
            <a:ext cx="1202498" cy="287283"/>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53" presetClass="entr" presetSubtype="16" fill="hold" nodeType="afterEffect">
                                  <p:stCondLst>
                                    <p:cond delay="1000"/>
                                  </p:stCondLst>
                                  <p:childTnLst>
                                    <p:set>
                                      <p:cBhvr>
                                        <p:cTn id="13" dur="1" fill="hold">
                                          <p:stCondLst>
                                            <p:cond delay="0"/>
                                          </p:stCondLst>
                                        </p:cTn>
                                        <p:tgtEl>
                                          <p:spTgt spid="5"/>
                                        </p:tgtEl>
                                        <p:attrNameLst>
                                          <p:attrName>style.visibility</p:attrName>
                                        </p:attrNameLst>
                                      </p:cBhvr>
                                      <p:to>
                                        <p:strVal val="visible"/>
                                      </p:to>
                                    </p:set>
                                    <p:anim calcmode="lin" valueType="num">
                                      <p:cBhvr>
                                        <p:cTn id="14" dur="1500" fill="hold"/>
                                        <p:tgtEl>
                                          <p:spTgt spid="5"/>
                                        </p:tgtEl>
                                        <p:attrNameLst>
                                          <p:attrName>ppt_w</p:attrName>
                                        </p:attrNameLst>
                                      </p:cBhvr>
                                      <p:tavLst>
                                        <p:tav tm="0">
                                          <p:val>
                                            <p:fltVal val="0"/>
                                          </p:val>
                                        </p:tav>
                                        <p:tav tm="100000">
                                          <p:val>
                                            <p:strVal val="#ppt_w"/>
                                          </p:val>
                                        </p:tav>
                                      </p:tavLst>
                                    </p:anim>
                                    <p:anim calcmode="lin" valueType="num">
                                      <p:cBhvr>
                                        <p:cTn id="15" dur="1500" fill="hold"/>
                                        <p:tgtEl>
                                          <p:spTgt spid="5"/>
                                        </p:tgtEl>
                                        <p:attrNameLst>
                                          <p:attrName>ppt_h</p:attrName>
                                        </p:attrNameLst>
                                      </p:cBhvr>
                                      <p:tavLst>
                                        <p:tav tm="0">
                                          <p:val>
                                            <p:fltVal val="0"/>
                                          </p:val>
                                        </p:tav>
                                        <p:tav tm="100000">
                                          <p:val>
                                            <p:strVal val="#ppt_h"/>
                                          </p:val>
                                        </p:tav>
                                      </p:tavLst>
                                    </p:anim>
                                    <p:animEffect transition="in" filter="fade">
                                      <p:cBhvr>
                                        <p:cTn id="16" dur="1500"/>
                                        <p:tgtEl>
                                          <p:spTgt spid="5"/>
                                        </p:tgtEl>
                                      </p:cBhvr>
                                    </p:animEffect>
                                  </p:childTnLst>
                                </p:cTn>
                              </p:par>
                            </p:childTnLst>
                          </p:cTn>
                        </p:par>
                        <p:par>
                          <p:cTn id="17" fill="hold">
                            <p:stCondLst>
                              <p:cond delay="3500"/>
                            </p:stCondLst>
                            <p:childTnLst>
                              <p:par>
                                <p:cTn id="18" presetID="10" presetClass="entr" presetSubtype="0" fill="hold" grpId="0" nodeType="afterEffect">
                                  <p:stCondLst>
                                    <p:cond delay="10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75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750" fill="hold"/>
                                        <p:tgtEl>
                                          <p:spTgt spid="8"/>
                                        </p:tgtEl>
                                        <p:attrNameLst>
                                          <p:attrName>ppt_w</p:attrName>
                                        </p:attrNameLst>
                                      </p:cBhvr>
                                      <p:tavLst>
                                        <p:tav tm="0">
                                          <p:val>
                                            <p:fltVal val="0"/>
                                          </p:val>
                                        </p:tav>
                                        <p:tav tm="100000">
                                          <p:val>
                                            <p:strVal val="#ppt_w"/>
                                          </p:val>
                                        </p:tav>
                                      </p:tavLst>
                                    </p:anim>
                                    <p:anim calcmode="lin" valueType="num">
                                      <p:cBhvr>
                                        <p:cTn id="26" dur="1750" fill="hold"/>
                                        <p:tgtEl>
                                          <p:spTgt spid="8"/>
                                        </p:tgtEl>
                                        <p:attrNameLst>
                                          <p:attrName>ppt_h</p:attrName>
                                        </p:attrNameLst>
                                      </p:cBhvr>
                                      <p:tavLst>
                                        <p:tav tm="0">
                                          <p:val>
                                            <p:fltVal val="0"/>
                                          </p:val>
                                        </p:tav>
                                        <p:tav tm="100000">
                                          <p:val>
                                            <p:strVal val="#ppt_h"/>
                                          </p:val>
                                        </p:tav>
                                      </p:tavLst>
                                    </p:anim>
                                    <p:anim calcmode="lin" valueType="num">
                                      <p:cBhvr>
                                        <p:cTn id="27" dur="1750" fill="hold"/>
                                        <p:tgtEl>
                                          <p:spTgt spid="8"/>
                                        </p:tgtEl>
                                        <p:attrNameLst>
                                          <p:attrName>style.rotation</p:attrName>
                                        </p:attrNameLst>
                                      </p:cBhvr>
                                      <p:tavLst>
                                        <p:tav tm="0">
                                          <p:val>
                                            <p:fltVal val="90"/>
                                          </p:val>
                                        </p:tav>
                                        <p:tav tm="100000">
                                          <p:val>
                                            <p:fltVal val="0"/>
                                          </p:val>
                                        </p:tav>
                                      </p:tavLst>
                                    </p:anim>
                                    <p:animEffect transition="in" filter="fade">
                                      <p:cBhvr>
                                        <p:cTn id="28" dur="1750"/>
                                        <p:tgtEl>
                                          <p:spTgt spid="8"/>
                                        </p:tgtEl>
                                      </p:cBhvr>
                                    </p:animEffect>
                                  </p:childTnLst>
                                </p:cTn>
                              </p:par>
                            </p:childTnLst>
                          </p:cTn>
                        </p:par>
                        <p:par>
                          <p:cTn id="29" fill="hold">
                            <p:stCondLst>
                              <p:cond delay="1750"/>
                            </p:stCondLst>
                            <p:childTnLst>
                              <p:par>
                                <p:cTn id="30" presetID="53" presetClass="entr" presetSubtype="16" fill="hold" nodeType="afterEffect">
                                  <p:stCondLst>
                                    <p:cond delay="750"/>
                                  </p:stCondLst>
                                  <p:childTnLst>
                                    <p:set>
                                      <p:cBhvr>
                                        <p:cTn id="31" dur="1" fill="hold">
                                          <p:stCondLst>
                                            <p:cond delay="0"/>
                                          </p:stCondLst>
                                        </p:cTn>
                                        <p:tgtEl>
                                          <p:spTgt spid="10"/>
                                        </p:tgtEl>
                                        <p:attrNameLst>
                                          <p:attrName>style.visibility</p:attrName>
                                        </p:attrNameLst>
                                      </p:cBhvr>
                                      <p:to>
                                        <p:strVal val="visible"/>
                                      </p:to>
                                    </p:set>
                                    <p:anim calcmode="lin" valueType="num">
                                      <p:cBhvr>
                                        <p:cTn id="32" dur="2000" fill="hold"/>
                                        <p:tgtEl>
                                          <p:spTgt spid="10"/>
                                        </p:tgtEl>
                                        <p:attrNameLst>
                                          <p:attrName>ppt_w</p:attrName>
                                        </p:attrNameLst>
                                      </p:cBhvr>
                                      <p:tavLst>
                                        <p:tav tm="0">
                                          <p:val>
                                            <p:fltVal val="0"/>
                                          </p:val>
                                        </p:tav>
                                        <p:tav tm="100000">
                                          <p:val>
                                            <p:strVal val="#ppt_w"/>
                                          </p:val>
                                        </p:tav>
                                      </p:tavLst>
                                    </p:anim>
                                    <p:anim calcmode="lin" valueType="num">
                                      <p:cBhvr>
                                        <p:cTn id="33" dur="2000" fill="hold"/>
                                        <p:tgtEl>
                                          <p:spTgt spid="10"/>
                                        </p:tgtEl>
                                        <p:attrNameLst>
                                          <p:attrName>ppt_h</p:attrName>
                                        </p:attrNameLst>
                                      </p:cBhvr>
                                      <p:tavLst>
                                        <p:tav tm="0">
                                          <p:val>
                                            <p:fltVal val="0"/>
                                          </p:val>
                                        </p:tav>
                                        <p:tav tm="100000">
                                          <p:val>
                                            <p:strVal val="#ppt_h"/>
                                          </p:val>
                                        </p:tav>
                                      </p:tavLst>
                                    </p:anim>
                                    <p:animEffect transition="in" filter="fade">
                                      <p:cBhvr>
                                        <p:cTn id="34" dur="2000"/>
                                        <p:tgtEl>
                                          <p:spTgt spid="10"/>
                                        </p:tgtEl>
                                      </p:cBhvr>
                                    </p:animEffect>
                                  </p:childTnLst>
                                </p:cTn>
                              </p:par>
                            </p:childTnLst>
                          </p:cTn>
                        </p:par>
                        <p:par>
                          <p:cTn id="35" fill="hold">
                            <p:stCondLst>
                              <p:cond delay="4500"/>
                            </p:stCondLst>
                            <p:childTnLst>
                              <p:par>
                                <p:cTn id="36" presetID="10" presetClass="entr" presetSubtype="0" fill="hold" grpId="0" nodeType="afterEffect">
                                  <p:stCondLst>
                                    <p:cond delay="100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75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barn(inVertical)">
                                      <p:cBhvr>
                                        <p:cTn id="43" dur="1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childTnLst>
                                </p:cTn>
                              </p:par>
                            </p:childTnLst>
                          </p:cTn>
                        </p:par>
                        <p:par>
                          <p:cTn id="49" fill="hold">
                            <p:stCondLst>
                              <p:cond delay="1000"/>
                            </p:stCondLst>
                            <p:childTnLst>
                              <p:par>
                                <p:cTn id="50" presetID="53" presetClass="entr" presetSubtype="16" fill="hold" grpId="0" nodeType="afterEffect">
                                  <p:stCondLst>
                                    <p:cond delay="500"/>
                                  </p:stCondLst>
                                  <p:childTnLst>
                                    <p:set>
                                      <p:cBhvr>
                                        <p:cTn id="51" dur="1" fill="hold">
                                          <p:stCondLst>
                                            <p:cond delay="0"/>
                                          </p:stCondLst>
                                        </p:cTn>
                                        <p:tgtEl>
                                          <p:spTgt spid="6"/>
                                        </p:tgtEl>
                                        <p:attrNameLst>
                                          <p:attrName>style.visibility</p:attrName>
                                        </p:attrNameLst>
                                      </p:cBhvr>
                                      <p:to>
                                        <p:strVal val="visible"/>
                                      </p:to>
                                    </p:set>
                                    <p:anim calcmode="lin" valueType="num">
                                      <p:cBhvr>
                                        <p:cTn id="52" dur="1500" fill="hold"/>
                                        <p:tgtEl>
                                          <p:spTgt spid="6"/>
                                        </p:tgtEl>
                                        <p:attrNameLst>
                                          <p:attrName>ppt_w</p:attrName>
                                        </p:attrNameLst>
                                      </p:cBhvr>
                                      <p:tavLst>
                                        <p:tav tm="0">
                                          <p:val>
                                            <p:fltVal val="0"/>
                                          </p:val>
                                        </p:tav>
                                        <p:tav tm="100000">
                                          <p:val>
                                            <p:strVal val="#ppt_w"/>
                                          </p:val>
                                        </p:tav>
                                      </p:tavLst>
                                    </p:anim>
                                    <p:anim calcmode="lin" valueType="num">
                                      <p:cBhvr>
                                        <p:cTn id="53" dur="1500" fill="hold"/>
                                        <p:tgtEl>
                                          <p:spTgt spid="6"/>
                                        </p:tgtEl>
                                        <p:attrNameLst>
                                          <p:attrName>ppt_h</p:attrName>
                                        </p:attrNameLst>
                                      </p:cBhvr>
                                      <p:tavLst>
                                        <p:tav tm="0">
                                          <p:val>
                                            <p:fltVal val="0"/>
                                          </p:val>
                                        </p:tav>
                                        <p:tav tm="100000">
                                          <p:val>
                                            <p:strVal val="#ppt_h"/>
                                          </p:val>
                                        </p:tav>
                                      </p:tavLst>
                                    </p:anim>
                                    <p:animEffect transition="in" filter="fade">
                                      <p:cBhvr>
                                        <p:cTn id="54"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263047" y="1"/>
            <a:ext cx="8768219" cy="5769654"/>
          </a:xfrm>
          <a:prstGeom prst="rect">
            <a:avLst/>
          </a:prstGeom>
        </p:spPr>
      </p:pic>
      <p:graphicFrame>
        <p:nvGraphicFramePr>
          <p:cNvPr id="10" name="Table 212"/>
          <p:cNvGraphicFramePr/>
          <p:nvPr>
            <p:extLst>
              <p:ext uri="{D42A27DB-BD31-4B8C-83A1-F6EECF244321}">
                <p14:modId xmlns:p14="http://schemas.microsoft.com/office/powerpoint/2010/main" val="3004034735"/>
              </p:ext>
            </p:extLst>
          </p:nvPr>
        </p:nvGraphicFramePr>
        <p:xfrm>
          <a:off x="914398" y="5769655"/>
          <a:ext cx="11311003" cy="3860800"/>
        </p:xfrm>
        <a:graphic>
          <a:graphicData uri="http://schemas.openxmlformats.org/drawingml/2006/table">
            <a:tbl>
              <a:tblPr>
                <a:tableStyleId>{33BA23B1-9221-436E-865A-0063620EA4FD}</a:tableStyleId>
              </a:tblPr>
              <a:tblGrid>
                <a:gridCol w="8693063"/>
                <a:gridCol w="2617940"/>
              </a:tblGrid>
              <a:tr h="2375298">
                <a:tc>
                  <a:txBody>
                    <a:bodyPr/>
                    <a:lstStyle/>
                    <a:p>
                      <a:r>
                        <a:rPr lang="fr-FR" sz="2400" b="1" i="1" u="sng" dirty="0" smtClean="0">
                          <a:solidFill>
                            <a:srgbClr val="002F8E"/>
                          </a:solidFill>
                          <a:latin typeface="Calibri" panose="020F0502020204030204" pitchFamily="34" charset="0"/>
                          <a:ea typeface="Helvetica"/>
                          <a:cs typeface="Helvetica"/>
                          <a:sym typeface="Helvetica"/>
                        </a:rPr>
                        <a:t>Forces </a:t>
                      </a:r>
                      <a:r>
                        <a:rPr lang="fr-FR" sz="2600" b="1" i="1" u="sng" dirty="0" smtClean="0">
                          <a:latin typeface="Calibri" panose="020F0502020204030204" pitchFamily="34" charset="0"/>
                          <a:ea typeface="Helvetica"/>
                          <a:cs typeface="Helvetica"/>
                          <a:sym typeface="Helvetica"/>
                        </a:rPr>
                        <a:t> </a:t>
                      </a:r>
                    </a:p>
                    <a:p>
                      <a:r>
                        <a:rPr lang="fr-FR" sz="1600" b="1" i="0" kern="1200" dirty="0" smtClean="0">
                          <a:solidFill>
                            <a:srgbClr val="002F8E"/>
                          </a:solidFill>
                          <a:effectLst/>
                          <a:latin typeface="Calibri" panose="020F0502020204030204" pitchFamily="34" charset="0"/>
                          <a:ea typeface="+mn-ea"/>
                          <a:cs typeface="+mn-cs"/>
                        </a:rPr>
                        <a:t>Cahier des charges réalisé par la clientèle.</a:t>
                      </a:r>
                    </a:p>
                    <a:p>
                      <a:r>
                        <a:rPr lang="fr-FR" sz="1600" b="1" i="0" kern="1200" dirty="0" smtClean="0">
                          <a:solidFill>
                            <a:srgbClr val="002F8E"/>
                          </a:solidFill>
                          <a:effectLst/>
                          <a:latin typeface="Calibri" panose="020F0502020204030204" pitchFamily="34" charset="0"/>
                          <a:ea typeface="+mn-ea"/>
                          <a:cs typeface="+mn-cs"/>
                        </a:rPr>
                        <a:t>Clients nous donnent leurs besoins et leurs état civil, avant de lancer un </a:t>
                      </a:r>
                      <a:r>
                        <a:rPr lang="fr-FR" sz="1600" b="1" i="0" kern="1200" dirty="0" err="1" smtClean="0">
                          <a:solidFill>
                            <a:srgbClr val="002F8E"/>
                          </a:solidFill>
                          <a:effectLst/>
                          <a:latin typeface="Calibri" panose="020F0502020204030204" pitchFamily="34" charset="0"/>
                          <a:ea typeface="+mn-ea"/>
                          <a:cs typeface="+mn-cs"/>
                        </a:rPr>
                        <a:t>process</a:t>
                      </a:r>
                      <a:r>
                        <a:rPr lang="fr-FR" sz="1600" b="1" i="0" kern="1200" dirty="0" smtClean="0">
                          <a:solidFill>
                            <a:srgbClr val="002F8E"/>
                          </a:solidFill>
                          <a:effectLst/>
                          <a:latin typeface="Calibri" panose="020F0502020204030204" pitchFamily="34" charset="0"/>
                          <a:ea typeface="+mn-ea"/>
                          <a:cs typeface="+mn-cs"/>
                        </a:rPr>
                        <a:t> de création. Aucune industrie ne connait ses clients nominativement autant en amont.</a:t>
                      </a:r>
                    </a:p>
                    <a:p>
                      <a:r>
                        <a:rPr lang="fr-FR" sz="1600" b="1" i="0" kern="1200" dirty="0" smtClean="0">
                          <a:solidFill>
                            <a:srgbClr val="002F8E"/>
                          </a:solidFill>
                          <a:effectLst/>
                          <a:latin typeface="Calibri" panose="020F0502020204030204" pitchFamily="34" charset="0"/>
                          <a:ea typeface="+mn-ea"/>
                          <a:cs typeface="+mn-cs"/>
                        </a:rPr>
                        <a:t>Travaux de recherche déjà aux actifs de la société.</a:t>
                      </a:r>
                    </a:p>
                    <a:p>
                      <a:r>
                        <a:rPr lang="fr-FR" sz="1600" b="1" i="0" kern="1200" dirty="0" smtClean="0">
                          <a:solidFill>
                            <a:srgbClr val="002F8E"/>
                          </a:solidFill>
                          <a:effectLst/>
                          <a:latin typeface="Calibri" panose="020F0502020204030204" pitchFamily="34" charset="0"/>
                          <a:ea typeface="+mn-ea"/>
                          <a:cs typeface="+mn-cs"/>
                        </a:rPr>
                        <a:t>Frais fixe de production (moules et outillages) payé par la formation.</a:t>
                      </a:r>
                    </a:p>
                    <a:p>
                      <a:pPr marL="0" marR="0" indent="0" algn="l" defTabSz="1300460" rtl="0" eaLnBrk="1" fontAlgn="auto" latinLnBrk="0" hangingPunct="1">
                        <a:lnSpc>
                          <a:spcPct val="100000"/>
                        </a:lnSpc>
                        <a:spcBef>
                          <a:spcPts val="0"/>
                        </a:spcBef>
                        <a:spcAft>
                          <a:spcPts val="0"/>
                        </a:spcAft>
                        <a:buClrTx/>
                        <a:buSzTx/>
                        <a:buFontTx/>
                        <a:buNone/>
                        <a:tabLst/>
                        <a:defRPr/>
                      </a:pPr>
                      <a:r>
                        <a:rPr lang="fr-FR" sz="1600" b="1" i="0" kern="1200" dirty="0" smtClean="0">
                          <a:solidFill>
                            <a:srgbClr val="002F8E"/>
                          </a:solidFill>
                          <a:effectLst/>
                          <a:latin typeface="Calibri" panose="020F0502020204030204" pitchFamily="34" charset="0"/>
                          <a:ea typeface="+mn-ea"/>
                          <a:cs typeface="+mn-cs"/>
                        </a:rPr>
                        <a:t>Stock de matières premières inexistant, fabrication après la commande et customisation sans frais.</a:t>
                      </a:r>
                    </a:p>
                    <a:p>
                      <a:r>
                        <a:rPr lang="fr-FR" sz="1600" b="1" i="0" kern="1200" dirty="0" smtClean="0">
                          <a:solidFill>
                            <a:srgbClr val="002F8E"/>
                          </a:solidFill>
                          <a:effectLst/>
                          <a:latin typeface="Calibri" panose="020F0502020204030204" pitchFamily="34" charset="0"/>
                          <a:ea typeface="+mn-ea"/>
                          <a:cs typeface="+mn-cs"/>
                        </a:rPr>
                        <a:t>L’industrialisation des produits amorce les prochains produits et est une source de revenus sans frais.</a:t>
                      </a:r>
                      <a:endParaRPr lang="fr-FR" sz="1600" b="1" i="0" kern="1200" dirty="0">
                        <a:solidFill>
                          <a:srgbClr val="002F8E"/>
                        </a:solidFill>
                        <a:effectLst/>
                        <a:latin typeface="Calibri" panose="020F0502020204030204" pitchFamily="34" charset="0"/>
                        <a:ea typeface="+mn-ea"/>
                        <a:cs typeface="+mn-cs"/>
                      </a:endParaRPr>
                    </a:p>
                  </a:txBody>
                  <a:tcPr marL="50800" marR="50800" marT="50800" marB="50800" horzOverflow="overflow">
                    <a:lnL w="12700">
                      <a:solidFill>
                        <a:srgbClr val="1B2F3A"/>
                      </a:solidFill>
                      <a:miter lim="400000"/>
                    </a:lnL>
                    <a:lnR w="12700">
                      <a:solidFill>
                        <a:srgbClr val="1B2F3A"/>
                      </a:solidFill>
                      <a:miter lim="400000"/>
                    </a:lnR>
                    <a:lnT w="12700">
                      <a:solidFill>
                        <a:srgbClr val="1B2F3A"/>
                      </a:solidFill>
                      <a:miter lim="400000"/>
                    </a:lnT>
                    <a:lnB w="12700">
                      <a:solidFill>
                        <a:srgbClr val="1B2F3A"/>
                      </a:solidFill>
                      <a:miter lim="400000"/>
                    </a:lnB>
                    <a:solidFill>
                      <a:srgbClr val="FFFFFF"/>
                    </a:solidFill>
                  </a:tcPr>
                </a:tc>
                <a:tc>
                  <a:txBody>
                    <a:bodyPr/>
                    <a:lstStyle/>
                    <a:p>
                      <a:pPr defTabSz="914400"/>
                      <a:r>
                        <a:rPr lang="fr-FR" sz="2400" b="1" i="1" u="sng" dirty="0" smtClean="0">
                          <a:solidFill>
                            <a:srgbClr val="002F8E"/>
                          </a:solidFill>
                          <a:latin typeface="Calibri" panose="020F0502020204030204" pitchFamily="34" charset="0"/>
                          <a:ea typeface="Helvetica"/>
                          <a:cs typeface="Helvetica"/>
                          <a:sym typeface="Helvetica"/>
                        </a:rPr>
                        <a:t>Faiblesses</a:t>
                      </a:r>
                      <a:r>
                        <a:rPr sz="2600" b="1" dirty="0">
                          <a:latin typeface="Helvetica"/>
                          <a:ea typeface="Helvetica"/>
                          <a:cs typeface="Helvetica"/>
                          <a:sym typeface="Helvetica"/>
                        </a:rPr>
                        <a:t>
</a:t>
                      </a:r>
                      <a:r>
                        <a:rPr lang="fr-FR" sz="1600" b="1" dirty="0" smtClean="0">
                          <a:solidFill>
                            <a:srgbClr val="002F8E"/>
                          </a:solidFill>
                          <a:latin typeface="Calibri" panose="020F0502020204030204" pitchFamily="34" charset="0"/>
                          <a:ea typeface="Helvetica"/>
                          <a:cs typeface="Helvetica"/>
                          <a:sym typeface="Helvetica"/>
                        </a:rPr>
                        <a:t>Absence</a:t>
                      </a:r>
                      <a:r>
                        <a:rPr lang="fr-FR" sz="1600" b="1" baseline="0" dirty="0" smtClean="0">
                          <a:solidFill>
                            <a:srgbClr val="002F8E"/>
                          </a:solidFill>
                          <a:latin typeface="Calibri" panose="020F0502020204030204" pitchFamily="34" charset="0"/>
                          <a:ea typeface="Helvetica"/>
                          <a:cs typeface="Helvetica"/>
                          <a:sym typeface="Helvetica"/>
                        </a:rPr>
                        <a:t> de stock est donc de vente au coup de cœur.</a:t>
                      </a:r>
                    </a:p>
                    <a:p>
                      <a:pPr defTabSz="914400"/>
                      <a:r>
                        <a:rPr lang="fr-FR" sz="1600" b="1" dirty="0" smtClean="0">
                          <a:solidFill>
                            <a:srgbClr val="002F8E"/>
                          </a:solidFill>
                          <a:latin typeface="Calibri" panose="020F0502020204030204" pitchFamily="34" charset="0"/>
                          <a:ea typeface="Helvetica"/>
                          <a:cs typeface="Helvetica"/>
                          <a:sym typeface="Helvetica"/>
                        </a:rPr>
                        <a:t>Entrer en conflit avec les revendeurs, sauf à trouver un accord.</a:t>
                      </a:r>
                    </a:p>
                    <a:p>
                      <a:pPr defTabSz="914400"/>
                      <a:r>
                        <a:rPr lang="fr-FR" sz="1600" b="1" dirty="0" smtClean="0">
                          <a:solidFill>
                            <a:srgbClr val="002F8E"/>
                          </a:solidFill>
                          <a:latin typeface="Calibri" panose="020F0502020204030204" pitchFamily="34" charset="0"/>
                          <a:ea typeface="Helvetica"/>
                          <a:cs typeface="Helvetica"/>
                          <a:sym typeface="Helvetica"/>
                        </a:rPr>
                        <a:t>Risque de mal façon sans surveillance approfondie des artisans</a:t>
                      </a:r>
                      <a:endParaRPr sz="1600" b="1" dirty="0">
                        <a:solidFill>
                          <a:srgbClr val="002F8E"/>
                        </a:solidFill>
                        <a:latin typeface="Calibri" panose="020F0502020204030204" pitchFamily="34" charset="0"/>
                        <a:ea typeface="Helvetica"/>
                        <a:cs typeface="Helvetica"/>
                        <a:sym typeface="Helvetica"/>
                      </a:endParaRPr>
                    </a:p>
                  </a:txBody>
                  <a:tcPr marL="50800" marR="50800" marT="50800" marB="50800" horzOverflow="overflow">
                    <a:lnL w="12700">
                      <a:solidFill>
                        <a:srgbClr val="1B2F3A"/>
                      </a:solidFill>
                      <a:miter lim="400000"/>
                    </a:lnL>
                    <a:lnR w="12700">
                      <a:solidFill>
                        <a:srgbClr val="1B2F3A"/>
                      </a:solidFill>
                      <a:miter lim="400000"/>
                    </a:lnR>
                    <a:lnT w="12700">
                      <a:solidFill>
                        <a:srgbClr val="1B2F3A"/>
                      </a:solidFill>
                      <a:miter lim="400000"/>
                    </a:lnT>
                    <a:lnB w="12700">
                      <a:solidFill>
                        <a:srgbClr val="1B2F3A"/>
                      </a:solidFill>
                      <a:miter lim="400000"/>
                    </a:lnB>
                    <a:solidFill>
                      <a:srgbClr val="FFFFFF"/>
                    </a:solidFill>
                  </a:tcPr>
                </a:tc>
              </a:tr>
              <a:tr h="1369985">
                <a:tc>
                  <a:txBody>
                    <a:bodyPr/>
                    <a:lstStyle/>
                    <a:p>
                      <a:pPr defTabSz="914400"/>
                      <a:r>
                        <a:rPr sz="2400" b="1" i="1" u="sng" dirty="0" err="1" smtClean="0">
                          <a:solidFill>
                            <a:srgbClr val="002F8E"/>
                          </a:solidFill>
                          <a:latin typeface="Calibri" panose="020F0502020204030204" pitchFamily="34" charset="0"/>
                          <a:ea typeface="Helvetica"/>
                          <a:cs typeface="Helvetica"/>
                          <a:sym typeface="Helvetica"/>
                        </a:rPr>
                        <a:t>Opportunit</a:t>
                      </a:r>
                      <a:r>
                        <a:rPr lang="fr-FR" sz="2400" b="1" i="1" u="sng" dirty="0" smtClean="0">
                          <a:solidFill>
                            <a:srgbClr val="002F8E"/>
                          </a:solidFill>
                          <a:latin typeface="Calibri" panose="020F0502020204030204" pitchFamily="34" charset="0"/>
                          <a:ea typeface="Helvetica"/>
                          <a:cs typeface="Helvetica"/>
                          <a:sym typeface="Helvetica"/>
                        </a:rPr>
                        <a:t>é</a:t>
                      </a:r>
                      <a:r>
                        <a:rPr sz="2400" b="1" i="1" u="sng" dirty="0" smtClean="0">
                          <a:solidFill>
                            <a:srgbClr val="002F8E"/>
                          </a:solidFill>
                          <a:latin typeface="Calibri" panose="020F0502020204030204" pitchFamily="34" charset="0"/>
                          <a:ea typeface="Helvetica"/>
                          <a:cs typeface="Helvetica"/>
                          <a:sym typeface="Helvetica"/>
                        </a:rPr>
                        <a:t>s</a:t>
                      </a:r>
                      <a:endParaRPr lang="fr-FR" sz="2400" b="1" i="1" u="sng" dirty="0" smtClean="0">
                        <a:solidFill>
                          <a:srgbClr val="002F8E"/>
                        </a:solidFill>
                        <a:latin typeface="Calibri" panose="020F0502020204030204" pitchFamily="34" charset="0"/>
                        <a:ea typeface="Helvetica"/>
                        <a:cs typeface="Helvetica"/>
                        <a:sym typeface="Helvetica"/>
                      </a:endParaRPr>
                    </a:p>
                    <a:p>
                      <a:r>
                        <a:rPr lang="fr-FR" sz="1600" b="1" i="0" kern="1200" dirty="0" smtClean="0">
                          <a:solidFill>
                            <a:srgbClr val="002F8E"/>
                          </a:solidFill>
                          <a:effectLst/>
                          <a:latin typeface="Calibri" panose="020F0502020204030204" pitchFamily="34" charset="0"/>
                          <a:ea typeface="+mn-ea"/>
                          <a:cs typeface="+mn-cs"/>
                        </a:rPr>
                        <a:t>C’est la première industrie qui est autant en symbiose avec les réseaux sociaux.</a:t>
                      </a:r>
                    </a:p>
                    <a:p>
                      <a:r>
                        <a:rPr lang="fr-FR" sz="1600" b="1" i="0" kern="1200" dirty="0" smtClean="0">
                          <a:solidFill>
                            <a:srgbClr val="002F8E"/>
                          </a:solidFill>
                          <a:effectLst/>
                          <a:latin typeface="Calibri" panose="020F0502020204030204" pitchFamily="34" charset="0"/>
                          <a:ea typeface="+mn-ea"/>
                          <a:cs typeface="+mn-cs"/>
                        </a:rPr>
                        <a:t>L’ambition est de faire d’AVE le prochain groupe (à l’échelle de la plaisance) représentant une famille de type « Apple »</a:t>
                      </a:r>
                    </a:p>
                    <a:p>
                      <a:pPr defTabSz="914400"/>
                      <a:endParaRPr sz="1400" b="1" i="1" u="sng" dirty="0">
                        <a:latin typeface="Calibri" panose="020F0502020204030204" pitchFamily="34" charset="0"/>
                        <a:ea typeface="Helvetica"/>
                        <a:cs typeface="Helvetica"/>
                        <a:sym typeface="Helvetica"/>
                      </a:endParaRPr>
                    </a:p>
                  </a:txBody>
                  <a:tcPr marL="50800" marR="50800" marT="50800" marB="50800" horzOverflow="overflow">
                    <a:lnL w="12700">
                      <a:solidFill>
                        <a:srgbClr val="1B2F3A"/>
                      </a:solidFill>
                      <a:miter lim="400000"/>
                    </a:lnL>
                    <a:lnR w="12700">
                      <a:solidFill>
                        <a:srgbClr val="1B2F3A"/>
                      </a:solidFill>
                      <a:miter lim="400000"/>
                    </a:lnR>
                    <a:lnT w="12700">
                      <a:solidFill>
                        <a:srgbClr val="1B2F3A"/>
                      </a:solidFill>
                      <a:miter lim="400000"/>
                    </a:lnT>
                    <a:lnB w="12700">
                      <a:solidFill>
                        <a:srgbClr val="1B2F3A"/>
                      </a:solidFill>
                      <a:miter lim="400000"/>
                    </a:lnB>
                    <a:solidFill>
                      <a:srgbClr val="FFFFFF"/>
                    </a:solidFill>
                  </a:tcPr>
                </a:tc>
                <a:tc>
                  <a:txBody>
                    <a:bodyPr/>
                    <a:lstStyle/>
                    <a:p>
                      <a:pPr defTabSz="914400"/>
                      <a:r>
                        <a:rPr lang="fr-FR" sz="2400" b="1" i="1" u="sng" dirty="0" smtClean="0">
                          <a:solidFill>
                            <a:srgbClr val="002F8E"/>
                          </a:solidFill>
                          <a:latin typeface="Calibri" panose="020F0502020204030204" pitchFamily="34" charset="0"/>
                          <a:ea typeface="Helvetica"/>
                          <a:cs typeface="Helvetica"/>
                          <a:sym typeface="Helvetica"/>
                        </a:rPr>
                        <a:t>Menaces</a:t>
                      </a:r>
                    </a:p>
                    <a:p>
                      <a:pPr defTabSz="914400"/>
                      <a:r>
                        <a:rPr lang="fr-FR" sz="1600" b="1" i="0" u="none" dirty="0" smtClean="0">
                          <a:solidFill>
                            <a:srgbClr val="002F8E"/>
                          </a:solidFill>
                          <a:latin typeface="Calibri" panose="020F0502020204030204" pitchFamily="34" charset="0"/>
                          <a:ea typeface="Helvetica"/>
                          <a:cs typeface="Helvetica"/>
                          <a:sym typeface="Helvetica"/>
                        </a:rPr>
                        <a:t>Modèle facilement</a:t>
                      </a:r>
                      <a:r>
                        <a:rPr lang="fr-FR" sz="1600" b="1" i="0" u="none" baseline="0" dirty="0" smtClean="0">
                          <a:solidFill>
                            <a:srgbClr val="002F8E"/>
                          </a:solidFill>
                          <a:latin typeface="Calibri" panose="020F0502020204030204" pitchFamily="34" charset="0"/>
                          <a:ea typeface="Helvetica"/>
                          <a:cs typeface="Helvetica"/>
                          <a:sym typeface="Helvetica"/>
                        </a:rPr>
                        <a:t> reproductible</a:t>
                      </a:r>
                      <a:endParaRPr sz="1600" b="1" i="0" u="none" dirty="0">
                        <a:solidFill>
                          <a:srgbClr val="002F8E"/>
                        </a:solidFill>
                        <a:latin typeface="Calibri" panose="020F0502020204030204" pitchFamily="34" charset="0"/>
                        <a:ea typeface="Helvetica"/>
                        <a:cs typeface="Helvetica"/>
                        <a:sym typeface="Helvetica"/>
                      </a:endParaRPr>
                    </a:p>
                  </a:txBody>
                  <a:tcPr marL="50800" marR="50800" marT="50800" marB="50800" horzOverflow="overflow">
                    <a:lnL w="12700">
                      <a:solidFill>
                        <a:srgbClr val="1B2F3A"/>
                      </a:solidFill>
                      <a:miter lim="400000"/>
                    </a:lnL>
                    <a:lnR w="12700">
                      <a:solidFill>
                        <a:srgbClr val="1B2F3A"/>
                      </a:solidFill>
                      <a:miter lim="400000"/>
                    </a:lnR>
                    <a:lnT w="12700">
                      <a:solidFill>
                        <a:srgbClr val="1B2F3A"/>
                      </a:solidFill>
                      <a:miter lim="400000"/>
                    </a:lnT>
                    <a:lnB w="12700">
                      <a:solidFill>
                        <a:srgbClr val="1B2F3A"/>
                      </a:solidFill>
                      <a:miter lim="400000"/>
                    </a:lnB>
                    <a:solidFill>
                      <a:srgbClr val="FFFFFF"/>
                    </a:solidFill>
                  </a:tcPr>
                </a:tc>
              </a:tr>
            </a:tbl>
          </a:graphicData>
        </a:graphic>
      </p:graphicFrame>
    </p:spTree>
    <p:extLst>
      <p:ext uri="{BB962C8B-B14F-4D97-AF65-F5344CB8AC3E}">
        <p14:creationId xmlns:p14="http://schemas.microsoft.com/office/powerpoint/2010/main" val="3509133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3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Shape 214"/>
          <p:cNvSpPr>
            <a:spLocks noGrp="1"/>
          </p:cNvSpPr>
          <p:nvPr>
            <p:ph type="subTitle" idx="1"/>
          </p:nvPr>
        </p:nvSpPr>
        <p:spPr>
          <a:xfrm>
            <a:off x="1395194" y="3810202"/>
            <a:ext cx="10464801" cy="1130301"/>
          </a:xfrm>
          <a:prstGeom prst="rect">
            <a:avLst/>
          </a:prstGeom>
        </p:spPr>
        <p:txBody>
          <a:bodyPr>
            <a:normAutofit fontScale="92500"/>
          </a:bodyPr>
          <a:lstStyle>
            <a:lvl1pPr defTabSz="438150">
              <a:defRPr sz="2400">
                <a:latin typeface="Proxima Nova Condensed Regular"/>
                <a:ea typeface="Proxima Nova Condensed Regular"/>
                <a:cs typeface="Proxima Nova Condensed Regular"/>
                <a:sym typeface="Proxima Nova Condensed Regular"/>
              </a:defRPr>
            </a:lvl1pPr>
          </a:lstStyle>
          <a:p>
            <a:r>
              <a:rPr lang="fr-FR" b="1" dirty="0" smtClean="0">
                <a:solidFill>
                  <a:schemeClr val="tx1"/>
                </a:solidFill>
              </a:rPr>
              <a:t>Voiles- Aventures est actionnaire de la société AVE et les membres de l’association bénéficie de prix très préférentiels</a:t>
            </a:r>
            <a:endParaRPr b="1" dirty="0">
              <a:solidFill>
                <a:schemeClr val="tx1"/>
              </a:solidFill>
            </a:endParaRPr>
          </a:p>
        </p:txBody>
      </p:sp>
      <p:sp>
        <p:nvSpPr>
          <p:cNvPr id="215" name="Shape 215"/>
          <p:cNvSpPr/>
          <p:nvPr/>
        </p:nvSpPr>
        <p:spPr>
          <a:xfrm>
            <a:off x="3441623" y="1570830"/>
            <a:ext cx="1037142" cy="533479"/>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a:latin typeface="Proxima Nova Condensed Regular"/>
                <a:ea typeface="Proxima Nova Condensed Regular"/>
                <a:cs typeface="Proxima Nova Condensed Regular"/>
                <a:sym typeface="Proxima Nova Condensed Regular"/>
              </a:defRPr>
            </a:lvl1pPr>
          </a:lstStyle>
          <a:p>
            <a:r>
              <a:rPr sz="2800" b="1" i="1" u="sng" dirty="0">
                <a:solidFill>
                  <a:srgbClr val="002F8E"/>
                </a:solidFill>
                <a:latin typeface="Calibri" panose="020F0502020204030204" pitchFamily="34" charset="0"/>
              </a:rPr>
              <a:t>INPUT</a:t>
            </a:r>
          </a:p>
        </p:txBody>
      </p:sp>
      <p:sp>
        <p:nvSpPr>
          <p:cNvPr id="216" name="Shape 216"/>
          <p:cNvSpPr/>
          <p:nvPr/>
        </p:nvSpPr>
        <p:spPr>
          <a:xfrm>
            <a:off x="3281324" y="5539827"/>
            <a:ext cx="1357744" cy="533479"/>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a:latin typeface="Proxima Nova Condensed Regular"/>
                <a:ea typeface="Proxima Nova Condensed Regular"/>
                <a:cs typeface="Proxima Nova Condensed Regular"/>
                <a:sym typeface="Proxima Nova Condensed Regular"/>
              </a:defRPr>
            </a:lvl1pPr>
          </a:lstStyle>
          <a:p>
            <a:r>
              <a:rPr lang="fr-FR" sz="2800" b="1" i="1" u="sng" dirty="0" smtClean="0">
                <a:solidFill>
                  <a:schemeClr val="tx1"/>
                </a:solidFill>
                <a:latin typeface="Calibri" panose="020F0502020204030204" pitchFamily="34" charset="0"/>
              </a:rPr>
              <a:t>OUTPUT</a:t>
            </a:r>
            <a:endParaRPr lang="fr-FR" sz="2800" b="1" i="1" u="sng" dirty="0">
              <a:solidFill>
                <a:schemeClr val="tx1"/>
              </a:solidFill>
              <a:latin typeface="Calibri" panose="020F0502020204030204" pitchFamily="34" charset="0"/>
            </a:endParaRPr>
          </a:p>
        </p:txBody>
      </p:sp>
      <p:sp>
        <p:nvSpPr>
          <p:cNvPr id="18" name="Rectangle 17"/>
          <p:cNvSpPr/>
          <p:nvPr/>
        </p:nvSpPr>
        <p:spPr>
          <a:xfrm>
            <a:off x="0" y="271463"/>
            <a:ext cx="4639068" cy="646331"/>
          </a:xfrm>
          <a:prstGeom prst="rect">
            <a:avLst/>
          </a:prstGeom>
        </p:spPr>
        <p:txBody>
          <a:bodyPr wrap="square">
            <a:spAutoFit/>
          </a:bodyPr>
          <a:lstStyle/>
          <a:p>
            <a:r>
              <a:rPr lang="fr-FR" b="1" dirty="0">
                <a:latin typeface="Calibri" panose="020F0502020204030204" pitchFamily="34" charset="0"/>
              </a:rPr>
              <a:t>AVE/ </a:t>
            </a:r>
            <a:r>
              <a:rPr lang="fr-FR" sz="2800" b="1" dirty="0" smtClean="0">
                <a:latin typeface="Calibri" panose="020F0502020204030204" pitchFamily="34" charset="0"/>
              </a:rPr>
              <a:t>Chaine de valeur</a:t>
            </a:r>
            <a:endParaRPr lang="fr-FR" sz="2400" b="1" dirty="0">
              <a:latin typeface="Calibri" panose="020F0502020204030204" pitchFamily="34" charset="0"/>
            </a:endParaRPr>
          </a:p>
        </p:txBody>
      </p:sp>
      <p:sp>
        <p:nvSpPr>
          <p:cNvPr id="3" name="ZoneTexte 2"/>
          <p:cNvSpPr txBox="1"/>
          <p:nvPr/>
        </p:nvSpPr>
        <p:spPr>
          <a:xfrm>
            <a:off x="4547397" y="2416844"/>
            <a:ext cx="6400800" cy="1015663"/>
          </a:xfrm>
          <a:prstGeom prst="rect">
            <a:avLst/>
          </a:prstGeom>
          <a:noFill/>
        </p:spPr>
        <p:txBody>
          <a:bodyPr wrap="square" rtlCol="0">
            <a:spAutoFit/>
          </a:bodyPr>
          <a:lstStyle/>
          <a:p>
            <a:r>
              <a:rPr lang="fr-FR" sz="2000" dirty="0" smtClean="0">
                <a:solidFill>
                  <a:srgbClr val="002F8E"/>
                </a:solidFill>
                <a:latin typeface="Calibri" panose="020F0502020204030204" pitchFamily="34" charset="0"/>
              </a:rPr>
              <a:t>La capacité d’initialiser le modèle dépend très fortement, pour la zone plaisance  de « Voiles-Aventures ».</a:t>
            </a:r>
          </a:p>
          <a:p>
            <a:r>
              <a:rPr lang="fr-FR" sz="2000" dirty="0" smtClean="0">
                <a:solidFill>
                  <a:srgbClr val="002F8E"/>
                </a:solidFill>
                <a:latin typeface="Calibri" panose="020F0502020204030204" pitchFamily="34" charset="0"/>
              </a:rPr>
              <a:t>Pour cela nous avons signé un partenariat gagnant/gagnant.</a:t>
            </a:r>
            <a:endParaRPr lang="fr-FR" sz="2000" dirty="0">
              <a:solidFill>
                <a:srgbClr val="002F8E"/>
              </a:solidFill>
              <a:latin typeface="Calibri" panose="020F0502020204030204" pitchFamily="34" charset="0"/>
            </a:endParaRPr>
          </a:p>
        </p:txBody>
      </p:sp>
      <p:sp>
        <p:nvSpPr>
          <p:cNvPr id="20" name="ZoneTexte 19"/>
          <p:cNvSpPr txBox="1"/>
          <p:nvPr/>
        </p:nvSpPr>
        <p:spPr>
          <a:xfrm>
            <a:off x="5042957" y="5696016"/>
            <a:ext cx="7205793" cy="1631216"/>
          </a:xfrm>
          <a:prstGeom prst="rect">
            <a:avLst/>
          </a:prstGeom>
          <a:noFill/>
        </p:spPr>
        <p:txBody>
          <a:bodyPr wrap="square" rtlCol="0">
            <a:spAutoFit/>
          </a:bodyPr>
          <a:lstStyle/>
          <a:p>
            <a:r>
              <a:rPr lang="fr-FR" sz="2000" dirty="0" smtClean="0">
                <a:solidFill>
                  <a:schemeClr val="tx1"/>
                </a:solidFill>
                <a:latin typeface="Calibri" panose="020F0502020204030204" pitchFamily="34" charset="0"/>
              </a:rPr>
              <a:t>La fabrication (dans un très fort %) des annexes et produits à suivre en extérieur est un risque, mais moins important que de confier sa production à un ou deux sous-traitant. Nous encadrons ce risque par le nombre  d’un coté, le contrat d’agreement et une équipe de contrôle pointue (les formateurs) de l’autre.</a:t>
            </a:r>
            <a:endParaRPr lang="fr-FR" sz="2000" dirty="0">
              <a:solidFill>
                <a:schemeClr val="tx1"/>
              </a:solidFill>
              <a:latin typeface="Calibri" panose="020F0502020204030204" pitchFamily="34" charset="0"/>
            </a:endParaRPr>
          </a:p>
        </p:txBody>
      </p:sp>
      <p:pic>
        <p:nvPicPr>
          <p:cNvPr id="6" name="Image 5"/>
          <p:cNvPicPr>
            <a:picLocks noChangeAspect="1"/>
          </p:cNvPicPr>
          <p:nvPr/>
        </p:nvPicPr>
        <p:blipFill>
          <a:blip r:embed="rId2"/>
          <a:stretch>
            <a:fillRect/>
          </a:stretch>
        </p:blipFill>
        <p:spPr>
          <a:xfrm>
            <a:off x="313945" y="2075591"/>
            <a:ext cx="4164820" cy="1612207"/>
          </a:xfrm>
          <a:prstGeom prst="rect">
            <a:avLst/>
          </a:prstGeom>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750" fill="hold"/>
                                        <p:tgtEl>
                                          <p:spTgt spid="6"/>
                                        </p:tgtEl>
                                        <p:attrNameLst>
                                          <p:attrName>ppt_w</p:attrName>
                                        </p:attrNameLst>
                                      </p:cBhvr>
                                      <p:tavLst>
                                        <p:tav tm="0">
                                          <p:val>
                                            <p:fltVal val="0"/>
                                          </p:val>
                                        </p:tav>
                                        <p:tav tm="100000">
                                          <p:val>
                                            <p:strVal val="#ppt_w"/>
                                          </p:val>
                                        </p:tav>
                                      </p:tavLst>
                                    </p:anim>
                                    <p:anim calcmode="lin" valueType="num">
                                      <p:cBhvr>
                                        <p:cTn id="8" dur="1750" fill="hold"/>
                                        <p:tgtEl>
                                          <p:spTgt spid="6"/>
                                        </p:tgtEl>
                                        <p:attrNameLst>
                                          <p:attrName>ppt_h</p:attrName>
                                        </p:attrNameLst>
                                      </p:cBhvr>
                                      <p:tavLst>
                                        <p:tav tm="0">
                                          <p:val>
                                            <p:fltVal val="0"/>
                                          </p:val>
                                        </p:tav>
                                        <p:tav tm="100000">
                                          <p:val>
                                            <p:strVal val="#ppt_h"/>
                                          </p:val>
                                        </p:tav>
                                      </p:tavLst>
                                    </p:anim>
                                    <p:anim calcmode="lin" valueType="num">
                                      <p:cBhvr>
                                        <p:cTn id="9" dur="1750" fill="hold"/>
                                        <p:tgtEl>
                                          <p:spTgt spid="6"/>
                                        </p:tgtEl>
                                        <p:attrNameLst>
                                          <p:attrName>style.rotation</p:attrName>
                                        </p:attrNameLst>
                                      </p:cBhvr>
                                      <p:tavLst>
                                        <p:tav tm="0">
                                          <p:val>
                                            <p:fltVal val="90"/>
                                          </p:val>
                                        </p:tav>
                                        <p:tav tm="100000">
                                          <p:val>
                                            <p:fltVal val="0"/>
                                          </p:val>
                                        </p:tav>
                                      </p:tavLst>
                                    </p:anim>
                                    <p:animEffect transition="in" filter="fade">
                                      <p:cBhvr>
                                        <p:cTn id="10" dur="1750"/>
                                        <p:tgtEl>
                                          <p:spTgt spid="6"/>
                                        </p:tgtEl>
                                      </p:cBhvr>
                                    </p:animEffect>
                                  </p:childTnLst>
                                </p:cTn>
                              </p:par>
                            </p:childTnLst>
                          </p:cTn>
                        </p:par>
                        <p:par>
                          <p:cTn id="11" fill="hold">
                            <p:stCondLst>
                              <p:cond delay="1750"/>
                            </p:stCondLst>
                            <p:childTnLst>
                              <p:par>
                                <p:cTn id="12" presetID="10" presetClass="entr" presetSubtype="0" fill="hold" grpId="0" nodeType="afterEffect">
                                  <p:stCondLst>
                                    <p:cond delay="20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250"/>
                                        <p:tgtEl>
                                          <p:spTgt spid="3"/>
                                        </p:tgtEl>
                                      </p:cBhvr>
                                    </p:animEffect>
                                  </p:childTnLst>
                                </p:cTn>
                              </p:par>
                            </p:childTnLst>
                          </p:cTn>
                        </p:par>
                        <p:par>
                          <p:cTn id="15" fill="hold">
                            <p:stCondLst>
                              <p:cond delay="5000"/>
                            </p:stCondLst>
                            <p:childTnLst>
                              <p:par>
                                <p:cTn id="16" presetID="53" presetClass="entr" presetSubtype="16" fill="hold" grpId="0" nodeType="afterEffect">
                                  <p:stCondLst>
                                    <p:cond delay="3000"/>
                                  </p:stCondLst>
                                  <p:childTnLst>
                                    <p:set>
                                      <p:cBhvr>
                                        <p:cTn id="17" dur="1" fill="hold">
                                          <p:stCondLst>
                                            <p:cond delay="0"/>
                                          </p:stCondLst>
                                        </p:cTn>
                                        <p:tgtEl>
                                          <p:spTgt spid="214">
                                            <p:txEl>
                                              <p:pRg st="0" end="0"/>
                                            </p:txEl>
                                          </p:spTgt>
                                        </p:tgtEl>
                                        <p:attrNameLst>
                                          <p:attrName>style.visibility</p:attrName>
                                        </p:attrNameLst>
                                      </p:cBhvr>
                                      <p:to>
                                        <p:strVal val="visible"/>
                                      </p:to>
                                    </p:set>
                                    <p:anim calcmode="lin" valueType="num">
                                      <p:cBhvr>
                                        <p:cTn id="18" dur="1000" fill="hold"/>
                                        <p:tgtEl>
                                          <p:spTgt spid="214">
                                            <p:txEl>
                                              <p:pRg st="0" end="0"/>
                                            </p:txEl>
                                          </p:spTgt>
                                        </p:tgtEl>
                                        <p:attrNameLst>
                                          <p:attrName>ppt_w</p:attrName>
                                        </p:attrNameLst>
                                      </p:cBhvr>
                                      <p:tavLst>
                                        <p:tav tm="0">
                                          <p:val>
                                            <p:fltVal val="0"/>
                                          </p:val>
                                        </p:tav>
                                        <p:tav tm="100000">
                                          <p:val>
                                            <p:strVal val="#ppt_w"/>
                                          </p:val>
                                        </p:tav>
                                      </p:tavLst>
                                    </p:anim>
                                    <p:anim calcmode="lin" valueType="num">
                                      <p:cBhvr>
                                        <p:cTn id="19" dur="1000" fill="hold"/>
                                        <p:tgtEl>
                                          <p:spTgt spid="214">
                                            <p:txEl>
                                              <p:pRg st="0" end="0"/>
                                            </p:txEl>
                                          </p:spTgt>
                                        </p:tgtEl>
                                        <p:attrNameLst>
                                          <p:attrName>ppt_h</p:attrName>
                                        </p:attrNameLst>
                                      </p:cBhvr>
                                      <p:tavLst>
                                        <p:tav tm="0">
                                          <p:val>
                                            <p:fltVal val="0"/>
                                          </p:val>
                                        </p:tav>
                                        <p:tav tm="100000">
                                          <p:val>
                                            <p:strVal val="#ppt_h"/>
                                          </p:val>
                                        </p:tav>
                                      </p:tavLst>
                                    </p:anim>
                                    <p:animEffect transition="in" filter="fade">
                                      <p:cBhvr>
                                        <p:cTn id="20" dur="1000"/>
                                        <p:tgtEl>
                                          <p:spTgt spid="21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16"/>
                                        </p:tgtEl>
                                        <p:attrNameLst>
                                          <p:attrName>style.visibility</p:attrName>
                                        </p:attrNameLst>
                                      </p:cBhvr>
                                      <p:to>
                                        <p:strVal val="visible"/>
                                      </p:to>
                                    </p:set>
                                    <p:animEffect transition="in" filter="fade">
                                      <p:cBhvr>
                                        <p:cTn id="25" dur="1250"/>
                                        <p:tgtEl>
                                          <p:spTgt spid="216"/>
                                        </p:tgtEl>
                                      </p:cBhvr>
                                    </p:animEffect>
                                  </p:childTnLst>
                                </p:cTn>
                              </p:par>
                            </p:childTnLst>
                          </p:cTn>
                        </p:par>
                        <p:par>
                          <p:cTn id="26" fill="hold">
                            <p:stCondLst>
                              <p:cond delay="1250"/>
                            </p:stCondLst>
                            <p:childTnLst>
                              <p:par>
                                <p:cTn id="27" presetID="10" presetClass="entr" presetSubtype="0" fill="hold" grpId="0" nodeType="afterEffect">
                                  <p:stCondLst>
                                    <p:cond delay="15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 grpId="0" build="p"/>
      <p:bldP spid="216" grpId="0" animBg="1"/>
      <p:bldP spid="3"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2100339" y="921224"/>
            <a:ext cx="8329537" cy="8563952"/>
          </a:xfrm>
          <a:prstGeom prst="rect">
            <a:avLst/>
          </a:prstGeom>
        </p:spPr>
      </p:pic>
      <p:sp>
        <p:nvSpPr>
          <p:cNvPr id="8" name="Rectangle 7"/>
          <p:cNvSpPr/>
          <p:nvPr/>
        </p:nvSpPr>
        <p:spPr>
          <a:xfrm>
            <a:off x="-457201" y="157163"/>
            <a:ext cx="7700963" cy="646331"/>
          </a:xfrm>
          <a:prstGeom prst="rect">
            <a:avLst/>
          </a:prstGeom>
        </p:spPr>
        <p:txBody>
          <a:bodyPr wrap="square">
            <a:spAutoFit/>
          </a:bodyPr>
          <a:lstStyle/>
          <a:p>
            <a:r>
              <a:rPr lang="fr-FR" b="1" dirty="0">
                <a:latin typeface="Calibri" panose="020F0502020204030204" pitchFamily="34" charset="0"/>
              </a:rPr>
              <a:t>AVE/ </a:t>
            </a:r>
            <a:r>
              <a:rPr lang="fr-FR" sz="2800" b="1" dirty="0" smtClean="0">
                <a:latin typeface="Calibri" panose="020F0502020204030204" pitchFamily="34" charset="0"/>
              </a:rPr>
              <a:t>Résultats  (annexe seule)</a:t>
            </a:r>
            <a:endParaRPr lang="fr-FR" sz="2400" b="1" dirty="0">
              <a:latin typeface="Calibri" panose="020F0502020204030204" pitchFamily="34"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1903956" y="1081073"/>
            <a:ext cx="8582061" cy="8582061"/>
          </a:xfrm>
          <a:prstGeom prst="rect">
            <a:avLst/>
          </a:prstGeom>
        </p:spPr>
      </p:pic>
      <p:sp>
        <p:nvSpPr>
          <p:cNvPr id="7" name="Rectangle 6"/>
          <p:cNvSpPr/>
          <p:nvPr/>
        </p:nvSpPr>
        <p:spPr>
          <a:xfrm>
            <a:off x="16964" y="135268"/>
            <a:ext cx="4622104" cy="646331"/>
          </a:xfrm>
          <a:prstGeom prst="rect">
            <a:avLst/>
          </a:prstGeom>
        </p:spPr>
        <p:txBody>
          <a:bodyPr wrap="square">
            <a:spAutoFit/>
          </a:bodyPr>
          <a:lstStyle/>
          <a:p>
            <a:r>
              <a:rPr lang="fr-FR" b="1" dirty="0">
                <a:latin typeface="Calibri" panose="020F0502020204030204" pitchFamily="34" charset="0"/>
              </a:rPr>
              <a:t>AVE/ </a:t>
            </a:r>
            <a:r>
              <a:rPr lang="fr-FR" sz="2800" b="1" dirty="0" smtClean="0">
                <a:latin typeface="Calibri" panose="020F0502020204030204" pitchFamily="34" charset="0"/>
              </a:rPr>
              <a:t>Pipeline</a:t>
            </a:r>
            <a:endParaRPr lang="fr-FR" sz="2400" b="1" dirty="0">
              <a:latin typeface="Calibri" panose="020F0502020204030204" pitchFamily="34"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1513" y="1178399"/>
            <a:ext cx="10644187" cy="8279190"/>
          </a:xfrm>
          <a:prstGeom prst="rect">
            <a:avLst/>
          </a:prstGeom>
        </p:spPr>
        <p:txBody>
          <a:bodyPr wrap="square">
            <a:spAutoFit/>
          </a:bodyPr>
          <a:lstStyle/>
          <a:p>
            <a:r>
              <a:rPr lang="fr-FR" dirty="0"/>
              <a:t>Une équipe de chercheurs développe des polymères (grâce à une découverte majeure déjà propriété d’AVE) répondant à la demande d’une catégorie de clients potentiels (ex: des plaisanciers, des golfeurs etc..), associée à une étude de marché. </a:t>
            </a:r>
            <a:endParaRPr lang="fr-FR" dirty="0" smtClean="0"/>
          </a:p>
          <a:p>
            <a:r>
              <a:rPr lang="fr-FR" dirty="0" smtClean="0"/>
              <a:t>Cette </a:t>
            </a:r>
            <a:r>
              <a:rPr lang="fr-FR" dirty="0"/>
              <a:t>demande se présente sous la forme d’un « cahier des charges » rédigé par les membres d’une ou plusieurs associations regroupant plus d’un millier de clients potentiels. Une fois le produit réalisé (à la demande des clients), une équipe forme des artisans pouvant fabriquer ce produit.</a:t>
            </a:r>
          </a:p>
          <a:p>
            <a:r>
              <a:rPr lang="fr-FR" b="1" u="sng" dirty="0">
                <a:solidFill>
                  <a:schemeClr val="tx1"/>
                </a:solidFill>
              </a:rPr>
              <a:t>Ressource d’AVE </a:t>
            </a:r>
            <a:r>
              <a:rPr lang="fr-FR" dirty="0">
                <a:solidFill>
                  <a:schemeClr val="tx1"/>
                </a:solidFill>
              </a:rPr>
              <a:t>: Vente d’un kit des produits de base ; Royalties sur la technologie ; Vente des formations </a:t>
            </a:r>
            <a:r>
              <a:rPr lang="fr-FR" sz="3200" i="1" dirty="0" smtClean="0">
                <a:solidFill>
                  <a:srgbClr val="FF0000"/>
                </a:solidFill>
              </a:rPr>
              <a:t>(Un </a:t>
            </a:r>
            <a:r>
              <a:rPr lang="fr-FR" sz="3200" i="1" dirty="0">
                <a:solidFill>
                  <a:srgbClr val="FF0000"/>
                </a:solidFill>
              </a:rPr>
              <a:t>premier exemple a été réalisé avec, succès, dans l’ordre chronologique pour valider le système</a:t>
            </a:r>
            <a:r>
              <a:rPr lang="fr-FR" sz="3200" i="1" dirty="0" smtClean="0">
                <a:solidFill>
                  <a:srgbClr val="FF0000"/>
                </a:solidFill>
              </a:rPr>
              <a:t>.)</a:t>
            </a:r>
            <a:endParaRPr lang="fr-FR" sz="3200" i="1" dirty="0">
              <a:solidFill>
                <a:srgbClr val="FF0000"/>
              </a:solidFill>
            </a:endParaRPr>
          </a:p>
        </p:txBody>
      </p:sp>
      <p:sp>
        <p:nvSpPr>
          <p:cNvPr id="4" name="Rectangle 3"/>
          <p:cNvSpPr/>
          <p:nvPr/>
        </p:nvSpPr>
        <p:spPr>
          <a:xfrm>
            <a:off x="0" y="135268"/>
            <a:ext cx="4622104" cy="646331"/>
          </a:xfrm>
          <a:prstGeom prst="rect">
            <a:avLst/>
          </a:prstGeom>
        </p:spPr>
        <p:txBody>
          <a:bodyPr wrap="square">
            <a:spAutoFit/>
          </a:bodyPr>
          <a:lstStyle/>
          <a:p>
            <a:r>
              <a:rPr lang="fr-FR" b="1" dirty="0">
                <a:latin typeface="Calibri" panose="020F0502020204030204" pitchFamily="34" charset="0"/>
              </a:rPr>
              <a:t>AVE/ </a:t>
            </a:r>
            <a:r>
              <a:rPr lang="fr-FR" sz="2800" b="1" dirty="0" smtClean="0">
                <a:latin typeface="Calibri" panose="020F0502020204030204" pitchFamily="34" charset="0"/>
              </a:rPr>
              <a:t>Genèse du projet</a:t>
            </a:r>
            <a:endParaRPr lang="fr-FR" sz="2400" b="1" dirty="0">
              <a:latin typeface="Calibri" panose="020F050202020403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75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175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p:cTn id="15" dur="1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16" dur="1500" fill="hold"/>
                                        <p:tgtEl>
                                          <p:spTgt spid="2">
                                            <p:txEl>
                                              <p:pRg st="2" end="2"/>
                                            </p:txEl>
                                          </p:spTgt>
                                        </p:tgtEl>
                                        <p:attrNameLst>
                                          <p:attrName>ppt_h</p:attrName>
                                        </p:attrNameLst>
                                      </p:cBhvr>
                                      <p:tavLst>
                                        <p:tav tm="0">
                                          <p:val>
                                            <p:fltVal val="0"/>
                                          </p:val>
                                        </p:tav>
                                        <p:tav tm="100000">
                                          <p:val>
                                            <p:strVal val="#ppt_h"/>
                                          </p:val>
                                        </p:tav>
                                      </p:tavLst>
                                    </p:anim>
                                    <p:animEffect transition="in" filter="fade">
                                      <p:cBhvr>
                                        <p:cTn id="17" dur="1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Shape 255"/>
          <p:cNvSpPr/>
          <p:nvPr/>
        </p:nvSpPr>
        <p:spPr>
          <a:xfrm>
            <a:off x="128588" y="3426481"/>
            <a:ext cx="4530444" cy="1456809"/>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defRPr sz="2200">
                <a:latin typeface="Proxima Nova Condensed Regular"/>
                <a:ea typeface="Proxima Nova Condensed Regular"/>
                <a:cs typeface="Proxima Nova Condensed Regular"/>
                <a:sym typeface="Proxima Nova Condensed Regular"/>
              </a:defRPr>
            </a:lvl1pPr>
          </a:lstStyle>
          <a:p>
            <a:r>
              <a:rPr lang="fr-FR" dirty="0" smtClean="0">
                <a:solidFill>
                  <a:srgbClr val="002F8E"/>
                </a:solidFill>
              </a:rPr>
              <a:t>Une poignet de membres sont à la naissance du projet. L’association est la courroie de transmission entre AVE et le cœur de la clientèle</a:t>
            </a:r>
            <a:endParaRPr dirty="0">
              <a:solidFill>
                <a:srgbClr val="002F8E"/>
              </a:solidFill>
            </a:endParaRPr>
          </a:p>
        </p:txBody>
      </p:sp>
      <p:sp>
        <p:nvSpPr>
          <p:cNvPr id="257" name="Shape 257"/>
          <p:cNvSpPr/>
          <p:nvPr/>
        </p:nvSpPr>
        <p:spPr>
          <a:xfrm>
            <a:off x="9083902" y="1461127"/>
            <a:ext cx="1758217" cy="1714501"/>
          </a:xfrm>
          <a:prstGeom prst="rect">
            <a:avLst/>
          </a:prstGeom>
          <a:ln w="25400">
            <a:solidFill>
              <a:srgbClr val="0C1031"/>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defRPr>
                <a:latin typeface="Proxima Nova Condensed Regular"/>
                <a:ea typeface="Proxima Nova Condensed Regular"/>
                <a:cs typeface="Proxima Nova Condensed Regular"/>
                <a:sym typeface="Proxima Nova Condensed Regular"/>
              </a:defRPr>
            </a:pPr>
            <a:endParaRPr dirty="0"/>
          </a:p>
          <a:p>
            <a:pPr>
              <a:defRPr sz="2200">
                <a:latin typeface="Proxima Nova Condensed Regular"/>
                <a:ea typeface="Proxima Nova Condensed Regular"/>
                <a:cs typeface="Proxima Nova Condensed Regular"/>
                <a:sym typeface="Proxima Nova Condensed Regular"/>
              </a:defRPr>
            </a:pPr>
            <a:r>
              <a:rPr dirty="0"/>
              <a:t>Photo </a:t>
            </a:r>
            <a:r>
              <a:rPr dirty="0" err="1"/>
              <a:t>fondateur</a:t>
            </a:r>
            <a:r>
              <a:rPr dirty="0"/>
              <a:t> 3 </a:t>
            </a:r>
          </a:p>
        </p:txBody>
      </p:sp>
      <p:sp>
        <p:nvSpPr>
          <p:cNvPr id="265" name="Shape 265"/>
          <p:cNvSpPr/>
          <p:nvPr/>
        </p:nvSpPr>
        <p:spPr>
          <a:xfrm>
            <a:off x="8126900" y="3426479"/>
            <a:ext cx="3252739" cy="1456809"/>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defRPr sz="2200">
                <a:latin typeface="Proxima Nova Condensed Regular"/>
                <a:ea typeface="Proxima Nova Condensed Regular"/>
                <a:cs typeface="Proxima Nova Condensed Regular"/>
                <a:sym typeface="Proxima Nova Condensed Regular"/>
              </a:defRPr>
            </a:lvl1pPr>
          </a:lstStyle>
          <a:p>
            <a:r>
              <a:rPr lang="fr-FR" dirty="0" smtClean="0">
                <a:solidFill>
                  <a:srgbClr val="002F8E"/>
                </a:solidFill>
              </a:rPr>
              <a:t>Edward </a:t>
            </a:r>
            <a:r>
              <a:rPr lang="fr-FR" dirty="0" err="1" smtClean="0">
                <a:solidFill>
                  <a:srgbClr val="002F8E"/>
                </a:solidFill>
              </a:rPr>
              <a:t>Ryall</a:t>
            </a:r>
            <a:r>
              <a:rPr lang="fr-FR" dirty="0" smtClean="0">
                <a:solidFill>
                  <a:srgbClr val="002F8E"/>
                </a:solidFill>
              </a:rPr>
              <a:t>, CEO, il participe depuis de nombreux mois à l’organisation du projet</a:t>
            </a:r>
            <a:endParaRPr dirty="0">
              <a:solidFill>
                <a:srgbClr val="002F8E"/>
              </a:solidFill>
            </a:endParaRPr>
          </a:p>
        </p:txBody>
      </p:sp>
      <p:pic>
        <p:nvPicPr>
          <p:cNvPr id="2" name="Image 1"/>
          <p:cNvPicPr>
            <a:picLocks noChangeAspect="1"/>
          </p:cNvPicPr>
          <p:nvPr/>
        </p:nvPicPr>
        <p:blipFill>
          <a:blip r:embed="rId2"/>
          <a:stretch>
            <a:fillRect/>
          </a:stretch>
        </p:blipFill>
        <p:spPr>
          <a:xfrm>
            <a:off x="560866" y="1549890"/>
            <a:ext cx="4163929" cy="1615580"/>
          </a:xfrm>
          <a:prstGeom prst="rect">
            <a:avLst/>
          </a:prstGeom>
        </p:spPr>
      </p:pic>
      <p:pic>
        <p:nvPicPr>
          <p:cNvPr id="3" name="Image 2"/>
          <p:cNvPicPr>
            <a:picLocks noChangeAspect="1"/>
          </p:cNvPicPr>
          <p:nvPr/>
        </p:nvPicPr>
        <p:blipFill>
          <a:blip r:embed="rId3"/>
          <a:stretch>
            <a:fillRect/>
          </a:stretch>
        </p:blipFill>
        <p:spPr>
          <a:xfrm>
            <a:off x="4788742" y="1030665"/>
            <a:ext cx="3123029" cy="3626010"/>
          </a:xfrm>
          <a:prstGeom prst="rect">
            <a:avLst/>
          </a:prstGeom>
        </p:spPr>
      </p:pic>
      <p:sp>
        <p:nvSpPr>
          <p:cNvPr id="264" name="Shape 264"/>
          <p:cNvSpPr/>
          <p:nvPr/>
        </p:nvSpPr>
        <p:spPr>
          <a:xfrm>
            <a:off x="4788742" y="3426480"/>
            <a:ext cx="3252739" cy="1456809"/>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defRPr sz="2200">
                <a:latin typeface="Proxima Nova Condensed Regular"/>
                <a:ea typeface="Proxima Nova Condensed Regular"/>
                <a:cs typeface="Proxima Nova Condensed Regular"/>
                <a:sym typeface="Proxima Nova Condensed Regular"/>
              </a:defRPr>
            </a:lvl1pPr>
          </a:lstStyle>
          <a:p>
            <a:r>
              <a:rPr lang="fr-FR" dirty="0" smtClean="0">
                <a:solidFill>
                  <a:srgbClr val="002F8E"/>
                </a:solidFill>
              </a:rPr>
              <a:t>Scientifique de 1° plan (slide 8) c’est aussi le principal contributeur financier.</a:t>
            </a:r>
            <a:endParaRPr dirty="0">
              <a:solidFill>
                <a:srgbClr val="002F8E"/>
              </a:solidFill>
            </a:endParaRPr>
          </a:p>
        </p:txBody>
      </p:sp>
      <p:graphicFrame>
        <p:nvGraphicFramePr>
          <p:cNvPr id="5" name="Tableau 4"/>
          <p:cNvGraphicFramePr>
            <a:graphicFrameLocks noGrp="1"/>
          </p:cNvGraphicFramePr>
          <p:nvPr>
            <p:extLst>
              <p:ext uri="{D42A27DB-BD31-4B8C-83A1-F6EECF244321}">
                <p14:modId xmlns:p14="http://schemas.microsoft.com/office/powerpoint/2010/main" val="3259411884"/>
              </p:ext>
            </p:extLst>
          </p:nvPr>
        </p:nvGraphicFramePr>
        <p:xfrm>
          <a:off x="949763" y="5144299"/>
          <a:ext cx="10429877" cy="3118011"/>
        </p:xfrm>
        <a:graphic>
          <a:graphicData uri="http://schemas.openxmlformats.org/drawingml/2006/table">
            <a:tbl>
              <a:tblPr>
                <a:tableStyleId>{5940675A-B579-460E-94D1-54222C63F5DA}</a:tableStyleId>
              </a:tblPr>
              <a:tblGrid>
                <a:gridCol w="4353234"/>
                <a:gridCol w="3969591"/>
                <a:gridCol w="2107052"/>
              </a:tblGrid>
              <a:tr h="603518">
                <a:tc rowSpan="6">
                  <a:txBody>
                    <a:bodyPr/>
                    <a:lstStyle/>
                    <a:p>
                      <a:pPr algn="ctr">
                        <a:spcAft>
                          <a:spcPts val="0"/>
                        </a:spcAft>
                      </a:pPr>
                      <a:r>
                        <a:rPr lang="fr-FR" sz="2800" dirty="0">
                          <a:effectLst/>
                          <a:latin typeface="Calibri" panose="020F0502020204030204" pitchFamily="34" charset="0"/>
                        </a:rPr>
                        <a:t>Actionnariat actuel – part en capital des fondateurs</a:t>
                      </a:r>
                      <a:endParaRPr lang="fr-FR" sz="2800" dirty="0">
                        <a:solidFill>
                          <a:srgbClr val="000000"/>
                        </a:solidFill>
                        <a:effectLst/>
                        <a:latin typeface="Calibri" panose="020F0502020204030204" pitchFamily="34" charset="0"/>
                        <a:ea typeface="Courier New" panose="02070309020205020404" pitchFamily="49" charset="0"/>
                      </a:endParaRPr>
                    </a:p>
                  </a:txBody>
                  <a:tcPr marL="44450" marR="44450" marT="0" marB="0" anchor="ctr"/>
                </a:tc>
                <a:tc>
                  <a:txBody>
                    <a:bodyPr/>
                    <a:lstStyle/>
                    <a:p>
                      <a:pPr>
                        <a:spcAft>
                          <a:spcPts val="0"/>
                        </a:spcAft>
                      </a:pPr>
                      <a:r>
                        <a:rPr lang="fr-FR" sz="2400" i="1" dirty="0">
                          <a:effectLst/>
                          <a:latin typeface="Calibri" panose="020F0502020204030204" pitchFamily="34" charset="0"/>
                        </a:rPr>
                        <a:t>Madame Joëlle SCHMID </a:t>
                      </a:r>
                      <a:endParaRPr lang="fr-FR" sz="2400" i="1" dirty="0">
                        <a:solidFill>
                          <a:srgbClr val="000000"/>
                        </a:solidFill>
                        <a:effectLst/>
                        <a:latin typeface="Calibri" panose="020F0502020204030204" pitchFamily="34" charset="0"/>
                        <a:ea typeface="Courier New" panose="02070309020205020404" pitchFamily="49" charset="0"/>
                      </a:endParaRPr>
                    </a:p>
                  </a:txBody>
                  <a:tcPr marL="44450" marR="44450" marT="0" marB="0" anchor="b"/>
                </a:tc>
                <a:tc>
                  <a:txBody>
                    <a:bodyPr/>
                    <a:lstStyle/>
                    <a:p>
                      <a:pPr algn="r">
                        <a:spcAft>
                          <a:spcPts val="0"/>
                        </a:spcAft>
                      </a:pPr>
                      <a:r>
                        <a:rPr lang="fr-FR" sz="2400" b="1" dirty="0">
                          <a:effectLst/>
                          <a:latin typeface="Calibri" panose="020F0502020204030204" pitchFamily="34" charset="0"/>
                        </a:rPr>
                        <a:t>1.496</a:t>
                      </a:r>
                      <a:r>
                        <a:rPr lang="fr-FR" sz="2400" dirty="0">
                          <a:effectLst/>
                          <a:latin typeface="Calibri" panose="020F0502020204030204" pitchFamily="34" charset="0"/>
                        </a:rPr>
                        <a:t> parts</a:t>
                      </a:r>
                      <a:endParaRPr lang="fr-FR" sz="2400" dirty="0">
                        <a:solidFill>
                          <a:srgbClr val="000000"/>
                        </a:solidFill>
                        <a:effectLst/>
                        <a:latin typeface="Calibri" panose="020F0502020204030204" pitchFamily="34" charset="0"/>
                        <a:ea typeface="Courier New" panose="02070309020205020404" pitchFamily="49" charset="0"/>
                      </a:endParaRPr>
                    </a:p>
                  </a:txBody>
                  <a:tcPr marL="44450" marR="44450" marT="0" marB="0" anchor="b"/>
                </a:tc>
              </a:tr>
              <a:tr h="499463">
                <a:tc vMerge="1">
                  <a:txBody>
                    <a:bodyPr/>
                    <a:lstStyle/>
                    <a:p>
                      <a:endParaRPr lang="fr-FR"/>
                    </a:p>
                  </a:txBody>
                  <a:tcPr/>
                </a:tc>
                <a:tc>
                  <a:txBody>
                    <a:bodyPr/>
                    <a:lstStyle/>
                    <a:p>
                      <a:pPr>
                        <a:spcAft>
                          <a:spcPts val="0"/>
                        </a:spcAft>
                      </a:pPr>
                      <a:r>
                        <a:rPr lang="fr-FR" sz="2400" i="1" dirty="0">
                          <a:effectLst/>
                          <a:latin typeface="Calibri" panose="020F0502020204030204" pitchFamily="34" charset="0"/>
                        </a:rPr>
                        <a:t>Monsieur Philippe GUILLOT</a:t>
                      </a:r>
                      <a:endParaRPr lang="fr-FR" sz="2400" i="1" dirty="0">
                        <a:solidFill>
                          <a:srgbClr val="000000"/>
                        </a:solidFill>
                        <a:effectLst/>
                        <a:latin typeface="Calibri" panose="020F0502020204030204" pitchFamily="34" charset="0"/>
                        <a:ea typeface="Courier New" panose="02070309020205020404" pitchFamily="49" charset="0"/>
                      </a:endParaRPr>
                    </a:p>
                  </a:txBody>
                  <a:tcPr marL="44450" marR="44450" marT="0" marB="0" anchor="b"/>
                </a:tc>
                <a:tc>
                  <a:txBody>
                    <a:bodyPr/>
                    <a:lstStyle/>
                    <a:p>
                      <a:pPr algn="r">
                        <a:spcAft>
                          <a:spcPts val="0"/>
                        </a:spcAft>
                      </a:pPr>
                      <a:r>
                        <a:rPr lang="fr-FR" sz="2400" b="1" dirty="0">
                          <a:effectLst/>
                          <a:latin typeface="Calibri" panose="020F0502020204030204" pitchFamily="34" charset="0"/>
                        </a:rPr>
                        <a:t>703.740</a:t>
                      </a:r>
                      <a:r>
                        <a:rPr lang="fr-FR" sz="2400" dirty="0">
                          <a:effectLst/>
                          <a:latin typeface="Calibri" panose="020F0502020204030204" pitchFamily="34" charset="0"/>
                        </a:rPr>
                        <a:t> parts</a:t>
                      </a:r>
                      <a:endParaRPr lang="fr-FR" sz="2400" dirty="0">
                        <a:solidFill>
                          <a:srgbClr val="000000"/>
                        </a:solidFill>
                        <a:effectLst/>
                        <a:latin typeface="Calibri" panose="020F0502020204030204" pitchFamily="34" charset="0"/>
                        <a:ea typeface="Courier New" panose="02070309020205020404" pitchFamily="49" charset="0"/>
                      </a:endParaRPr>
                    </a:p>
                  </a:txBody>
                  <a:tcPr marL="44450" marR="44450" marT="0" marB="0" anchor="b"/>
                </a:tc>
              </a:tr>
              <a:tr h="412588">
                <a:tc vMerge="1">
                  <a:txBody>
                    <a:bodyPr/>
                    <a:lstStyle/>
                    <a:p>
                      <a:endParaRPr lang="fr-FR"/>
                    </a:p>
                  </a:txBody>
                  <a:tcPr/>
                </a:tc>
                <a:tc>
                  <a:txBody>
                    <a:bodyPr/>
                    <a:lstStyle/>
                    <a:p>
                      <a:r>
                        <a:rPr lang="fr-FR" sz="2400" i="1" dirty="0" smtClean="0">
                          <a:latin typeface="Calibri" panose="020F0502020204030204" pitchFamily="34" charset="0"/>
                        </a:rPr>
                        <a:t>Monsieur  Yves NOUVELLE</a:t>
                      </a:r>
                      <a:endParaRPr lang="fr-FR" sz="2400" i="1" dirty="0">
                        <a:latin typeface="Calibri" panose="020F0502020204030204" pitchFamily="34" charset="0"/>
                      </a:endParaRPr>
                    </a:p>
                  </a:txBody>
                  <a:tcPr marL="44450" marR="44450" marT="0" marB="0" anchor="b"/>
                </a:tc>
                <a:tc>
                  <a:txBody>
                    <a:bodyPr/>
                    <a:lstStyle/>
                    <a:p>
                      <a:pPr algn="r"/>
                      <a:r>
                        <a:rPr lang="fr-FR" sz="2400" b="1" dirty="0" smtClean="0">
                          <a:latin typeface="Calibri" panose="020F0502020204030204" pitchFamily="34" charset="0"/>
                        </a:rPr>
                        <a:t>2.244</a:t>
                      </a:r>
                      <a:r>
                        <a:rPr lang="fr-FR" sz="2400" dirty="0" smtClean="0">
                          <a:latin typeface="Calibri" panose="020F0502020204030204" pitchFamily="34" charset="0"/>
                        </a:rPr>
                        <a:t> parts</a:t>
                      </a:r>
                      <a:endParaRPr lang="fr-FR" sz="2400" dirty="0">
                        <a:latin typeface="Calibri" panose="020F0502020204030204" pitchFamily="34" charset="0"/>
                      </a:endParaRPr>
                    </a:p>
                  </a:txBody>
                  <a:tcPr marL="44450" marR="44450" marT="0" marB="0" anchor="b"/>
                </a:tc>
              </a:tr>
              <a:tr h="499463">
                <a:tc vMerge="1">
                  <a:txBody>
                    <a:bodyPr/>
                    <a:lstStyle/>
                    <a:p>
                      <a:endParaRPr lang="fr-FR"/>
                    </a:p>
                  </a:txBody>
                  <a:tcPr/>
                </a:tc>
                <a:tc>
                  <a:txBody>
                    <a:bodyPr/>
                    <a:lstStyle/>
                    <a:p>
                      <a:pPr>
                        <a:spcAft>
                          <a:spcPts val="0"/>
                        </a:spcAft>
                      </a:pPr>
                      <a:r>
                        <a:rPr lang="fr-FR" sz="2400" i="1" dirty="0">
                          <a:effectLst/>
                          <a:latin typeface="Calibri" panose="020F0502020204030204" pitchFamily="34" charset="0"/>
                        </a:rPr>
                        <a:t>Monsieur William DENOEL</a:t>
                      </a:r>
                      <a:endParaRPr lang="fr-FR" sz="2400" i="1" dirty="0">
                        <a:solidFill>
                          <a:srgbClr val="000000"/>
                        </a:solidFill>
                        <a:effectLst/>
                        <a:latin typeface="Calibri" panose="020F0502020204030204" pitchFamily="34" charset="0"/>
                        <a:ea typeface="Courier New" panose="02070309020205020404" pitchFamily="49" charset="0"/>
                      </a:endParaRPr>
                    </a:p>
                  </a:txBody>
                  <a:tcPr marL="44450" marR="44450" marT="0" marB="0" anchor="b"/>
                </a:tc>
                <a:tc>
                  <a:txBody>
                    <a:bodyPr/>
                    <a:lstStyle/>
                    <a:p>
                      <a:pPr algn="r">
                        <a:spcAft>
                          <a:spcPts val="0"/>
                        </a:spcAft>
                      </a:pPr>
                      <a:r>
                        <a:rPr lang="fr-FR" sz="2400" b="1" dirty="0">
                          <a:effectLst/>
                          <a:latin typeface="Calibri" panose="020F0502020204030204" pitchFamily="34" charset="0"/>
                        </a:rPr>
                        <a:t>10.500</a:t>
                      </a:r>
                      <a:r>
                        <a:rPr lang="fr-FR" sz="2400" dirty="0">
                          <a:effectLst/>
                          <a:latin typeface="Calibri" panose="020F0502020204030204" pitchFamily="34" charset="0"/>
                        </a:rPr>
                        <a:t> parts</a:t>
                      </a:r>
                      <a:endParaRPr lang="fr-FR" sz="2400" dirty="0">
                        <a:solidFill>
                          <a:srgbClr val="000000"/>
                        </a:solidFill>
                        <a:effectLst/>
                        <a:latin typeface="Calibri" panose="020F0502020204030204" pitchFamily="34" charset="0"/>
                        <a:ea typeface="Courier New" panose="02070309020205020404" pitchFamily="49" charset="0"/>
                      </a:endParaRPr>
                    </a:p>
                  </a:txBody>
                  <a:tcPr marL="44450" marR="44450" marT="0" marB="0" anchor="ctr"/>
                </a:tc>
              </a:tr>
              <a:tr h="541084">
                <a:tc vMerge="1">
                  <a:txBody>
                    <a:bodyPr/>
                    <a:lstStyle/>
                    <a:p>
                      <a:endParaRPr lang="fr-FR"/>
                    </a:p>
                  </a:txBody>
                  <a:tcPr/>
                </a:tc>
                <a:tc>
                  <a:txBody>
                    <a:bodyPr/>
                    <a:lstStyle/>
                    <a:p>
                      <a:pPr algn="just">
                        <a:spcAft>
                          <a:spcPts val="0"/>
                        </a:spcAft>
                      </a:pPr>
                      <a:r>
                        <a:rPr lang="fr-FR" sz="2400" i="1" dirty="0">
                          <a:effectLst/>
                          <a:latin typeface="Calibri" panose="020F0502020204030204" pitchFamily="34" charset="0"/>
                        </a:rPr>
                        <a:t>Monsieur Thomas SPIERCKEL</a:t>
                      </a:r>
                      <a:endParaRPr lang="fr-FR" sz="2400" i="1" dirty="0">
                        <a:solidFill>
                          <a:srgbClr val="000000"/>
                        </a:solidFill>
                        <a:effectLst/>
                        <a:latin typeface="Calibri" panose="020F0502020204030204" pitchFamily="34" charset="0"/>
                        <a:ea typeface="Courier New" panose="02070309020205020404" pitchFamily="49" charset="0"/>
                      </a:endParaRPr>
                    </a:p>
                  </a:txBody>
                  <a:tcPr marL="44450" marR="44450" marT="0" marB="0" anchor="ctr"/>
                </a:tc>
                <a:tc>
                  <a:txBody>
                    <a:bodyPr/>
                    <a:lstStyle/>
                    <a:p>
                      <a:pPr algn="r">
                        <a:spcAft>
                          <a:spcPts val="0"/>
                        </a:spcAft>
                      </a:pPr>
                      <a:r>
                        <a:rPr lang="fr-FR" sz="2400" b="1" dirty="0">
                          <a:effectLst/>
                          <a:latin typeface="Calibri" panose="020F0502020204030204" pitchFamily="34" charset="0"/>
                        </a:rPr>
                        <a:t>15.300</a:t>
                      </a:r>
                      <a:r>
                        <a:rPr lang="fr-FR" sz="2400" dirty="0">
                          <a:effectLst/>
                          <a:latin typeface="Calibri" panose="020F0502020204030204" pitchFamily="34" charset="0"/>
                        </a:rPr>
                        <a:t> parts</a:t>
                      </a:r>
                      <a:endParaRPr lang="fr-FR" sz="2400" dirty="0">
                        <a:solidFill>
                          <a:srgbClr val="000000"/>
                        </a:solidFill>
                        <a:effectLst/>
                        <a:latin typeface="Calibri" panose="020F0502020204030204" pitchFamily="34" charset="0"/>
                        <a:ea typeface="Courier New" panose="02070309020205020404" pitchFamily="49" charset="0"/>
                      </a:endParaRPr>
                    </a:p>
                  </a:txBody>
                  <a:tcPr marL="44450" marR="44450" marT="0" marB="0" anchor="ctr"/>
                </a:tc>
              </a:tr>
              <a:tr h="561895">
                <a:tc vMerge="1">
                  <a:txBody>
                    <a:bodyPr/>
                    <a:lstStyle/>
                    <a:p>
                      <a:endParaRPr lang="fr-FR"/>
                    </a:p>
                  </a:txBody>
                  <a:tcPr/>
                </a:tc>
                <a:tc>
                  <a:txBody>
                    <a:bodyPr/>
                    <a:lstStyle/>
                    <a:p>
                      <a:pPr algn="just">
                        <a:spcAft>
                          <a:spcPts val="0"/>
                        </a:spcAft>
                      </a:pPr>
                      <a:r>
                        <a:rPr lang="fr-FR" sz="2400" i="1" dirty="0">
                          <a:effectLst/>
                          <a:latin typeface="Calibri" panose="020F0502020204030204" pitchFamily="34" charset="0"/>
                        </a:rPr>
                        <a:t>L’ASSOC. Voiles-Aventures</a:t>
                      </a:r>
                      <a:endParaRPr lang="fr-FR" sz="2400" i="1" dirty="0">
                        <a:solidFill>
                          <a:srgbClr val="000000"/>
                        </a:solidFill>
                        <a:effectLst/>
                        <a:latin typeface="Calibri" panose="020F0502020204030204" pitchFamily="34" charset="0"/>
                        <a:ea typeface="Courier New" panose="02070309020205020404" pitchFamily="49" charset="0"/>
                      </a:endParaRPr>
                    </a:p>
                  </a:txBody>
                  <a:tcPr marL="44450" marR="44450" marT="0" marB="0" anchor="ctr"/>
                </a:tc>
                <a:tc>
                  <a:txBody>
                    <a:bodyPr/>
                    <a:lstStyle/>
                    <a:p>
                      <a:pPr algn="r">
                        <a:spcAft>
                          <a:spcPts val="0"/>
                        </a:spcAft>
                      </a:pPr>
                      <a:r>
                        <a:rPr lang="fr-FR" sz="2400" b="1" dirty="0">
                          <a:effectLst/>
                          <a:latin typeface="Calibri" panose="020F0502020204030204" pitchFamily="34" charset="0"/>
                        </a:rPr>
                        <a:t>35.000</a:t>
                      </a:r>
                      <a:r>
                        <a:rPr lang="fr-FR" sz="2400" dirty="0">
                          <a:effectLst/>
                          <a:latin typeface="Calibri" panose="020F0502020204030204" pitchFamily="34" charset="0"/>
                        </a:rPr>
                        <a:t> parts</a:t>
                      </a:r>
                      <a:endParaRPr lang="fr-FR" sz="2400" dirty="0">
                        <a:solidFill>
                          <a:srgbClr val="000000"/>
                        </a:solidFill>
                        <a:effectLst/>
                        <a:latin typeface="Calibri" panose="020F0502020204030204" pitchFamily="34" charset="0"/>
                        <a:ea typeface="Courier New" panose="02070309020205020404" pitchFamily="49" charset="0"/>
                      </a:endParaRPr>
                    </a:p>
                  </a:txBody>
                  <a:tcPr marL="44450" marR="44450" marT="0" marB="0" anchor="b"/>
                </a:tc>
              </a:tr>
            </a:tbl>
          </a:graphicData>
        </a:graphic>
      </p:graphicFrame>
      <p:sp>
        <p:nvSpPr>
          <p:cNvPr id="16" name="Rectangle 15"/>
          <p:cNvSpPr/>
          <p:nvPr/>
        </p:nvSpPr>
        <p:spPr>
          <a:xfrm>
            <a:off x="0" y="135268"/>
            <a:ext cx="4622104" cy="646331"/>
          </a:xfrm>
          <a:prstGeom prst="rect">
            <a:avLst/>
          </a:prstGeom>
        </p:spPr>
        <p:txBody>
          <a:bodyPr wrap="square">
            <a:spAutoFit/>
          </a:bodyPr>
          <a:lstStyle/>
          <a:p>
            <a:r>
              <a:rPr lang="fr-FR" b="1" dirty="0">
                <a:latin typeface="Calibri" panose="020F0502020204030204" pitchFamily="34" charset="0"/>
              </a:rPr>
              <a:t>AVE/ </a:t>
            </a:r>
            <a:r>
              <a:rPr lang="fr-FR" sz="2800" b="1" dirty="0" smtClean="0">
                <a:latin typeface="Calibri" panose="020F0502020204030204" pitchFamily="34" charset="0"/>
              </a:rPr>
              <a:t>L’équipe</a:t>
            </a:r>
            <a:endParaRPr lang="fr-FR" sz="2400" b="1" dirty="0">
              <a:latin typeface="Calibri" panose="020F0502020204030204" pitchFamily="34" charset="0"/>
            </a:endParaRPr>
          </a:p>
        </p:txBody>
      </p:sp>
      <p:pic>
        <p:nvPicPr>
          <p:cNvPr id="4" name="Imag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02859" y="1157677"/>
            <a:ext cx="2139260" cy="2268804"/>
          </a:xfrm>
          <a:prstGeom prst="rect">
            <a:avLst/>
          </a:prstGeom>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1000"/>
                                  </p:stCondLst>
                                  <p:childTnLst>
                                    <p:set>
                                      <p:cBhvr>
                                        <p:cTn id="13" dur="1" fill="hold">
                                          <p:stCondLst>
                                            <p:cond delay="0"/>
                                          </p:stCondLst>
                                        </p:cTn>
                                        <p:tgtEl>
                                          <p:spTgt spid="255">
                                            <p:txEl>
                                              <p:pRg st="0" end="0"/>
                                            </p:txEl>
                                          </p:spTgt>
                                        </p:tgtEl>
                                        <p:attrNameLst>
                                          <p:attrName>style.visibility</p:attrName>
                                        </p:attrNameLst>
                                      </p:cBhvr>
                                      <p:to>
                                        <p:strVal val="visible"/>
                                      </p:to>
                                    </p:set>
                                    <p:animEffect transition="in" filter="fade">
                                      <p:cBhvr>
                                        <p:cTn id="14" dur="1250"/>
                                        <p:tgtEl>
                                          <p:spTgt spid="25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childTnLst>
                          </p:cTn>
                        </p:par>
                        <p:par>
                          <p:cTn id="23" fill="hold">
                            <p:stCondLst>
                              <p:cond delay="1000"/>
                            </p:stCondLst>
                            <p:childTnLst>
                              <p:par>
                                <p:cTn id="24" presetID="10" presetClass="entr" presetSubtype="0" fill="hold" nodeType="afterEffect">
                                  <p:stCondLst>
                                    <p:cond delay="1000"/>
                                  </p:stCondLst>
                                  <p:childTnLst>
                                    <p:set>
                                      <p:cBhvr>
                                        <p:cTn id="25" dur="1" fill="hold">
                                          <p:stCondLst>
                                            <p:cond delay="0"/>
                                          </p:stCondLst>
                                        </p:cTn>
                                        <p:tgtEl>
                                          <p:spTgt spid="264">
                                            <p:txEl>
                                              <p:pRg st="0" end="0"/>
                                            </p:txEl>
                                          </p:spTgt>
                                        </p:tgtEl>
                                        <p:attrNameLst>
                                          <p:attrName>style.visibility</p:attrName>
                                        </p:attrNameLst>
                                      </p:cBhvr>
                                      <p:to>
                                        <p:strVal val="visible"/>
                                      </p:to>
                                    </p:set>
                                    <p:animEffect transition="in" filter="fade">
                                      <p:cBhvr>
                                        <p:cTn id="26" dur="1000"/>
                                        <p:tgtEl>
                                          <p:spTgt spid="264">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257"/>
                                        </p:tgtEl>
                                        <p:attrNameLst>
                                          <p:attrName>style.visibility</p:attrName>
                                        </p:attrNameLst>
                                      </p:cBhvr>
                                      <p:to>
                                        <p:strVal val="visible"/>
                                      </p:to>
                                    </p:set>
                                    <p:anim calcmode="lin" valueType="num">
                                      <p:cBhvr>
                                        <p:cTn id="31" dur="1000" fill="hold"/>
                                        <p:tgtEl>
                                          <p:spTgt spid="257"/>
                                        </p:tgtEl>
                                        <p:attrNameLst>
                                          <p:attrName>ppt_w</p:attrName>
                                        </p:attrNameLst>
                                      </p:cBhvr>
                                      <p:tavLst>
                                        <p:tav tm="0">
                                          <p:val>
                                            <p:fltVal val="0"/>
                                          </p:val>
                                        </p:tav>
                                        <p:tav tm="100000">
                                          <p:val>
                                            <p:strVal val="#ppt_w"/>
                                          </p:val>
                                        </p:tav>
                                      </p:tavLst>
                                    </p:anim>
                                    <p:anim calcmode="lin" valueType="num">
                                      <p:cBhvr>
                                        <p:cTn id="32" dur="1000" fill="hold"/>
                                        <p:tgtEl>
                                          <p:spTgt spid="257"/>
                                        </p:tgtEl>
                                        <p:attrNameLst>
                                          <p:attrName>ppt_h</p:attrName>
                                        </p:attrNameLst>
                                      </p:cBhvr>
                                      <p:tavLst>
                                        <p:tav tm="0">
                                          <p:val>
                                            <p:fltVal val="0"/>
                                          </p:val>
                                        </p:tav>
                                        <p:tav tm="100000">
                                          <p:val>
                                            <p:strVal val="#ppt_h"/>
                                          </p:val>
                                        </p:tav>
                                      </p:tavLst>
                                    </p:anim>
                                    <p:anim calcmode="lin" valueType="num">
                                      <p:cBhvr>
                                        <p:cTn id="33" dur="1000" fill="hold"/>
                                        <p:tgtEl>
                                          <p:spTgt spid="257"/>
                                        </p:tgtEl>
                                        <p:attrNameLst>
                                          <p:attrName>style.rotation</p:attrName>
                                        </p:attrNameLst>
                                      </p:cBhvr>
                                      <p:tavLst>
                                        <p:tav tm="0">
                                          <p:val>
                                            <p:fltVal val="90"/>
                                          </p:val>
                                        </p:tav>
                                        <p:tav tm="100000">
                                          <p:val>
                                            <p:fltVal val="0"/>
                                          </p:val>
                                        </p:tav>
                                      </p:tavLst>
                                    </p:anim>
                                    <p:animEffect transition="in" filter="fade">
                                      <p:cBhvr>
                                        <p:cTn id="34" dur="1000"/>
                                        <p:tgtEl>
                                          <p:spTgt spid="257"/>
                                        </p:tgtEl>
                                      </p:cBhvr>
                                    </p:animEffect>
                                  </p:childTnLst>
                                </p:cTn>
                              </p:par>
                            </p:childTnLst>
                          </p:cTn>
                        </p:par>
                        <p:par>
                          <p:cTn id="35" fill="hold">
                            <p:stCondLst>
                              <p:cond delay="1000"/>
                            </p:stCondLst>
                            <p:childTnLst>
                              <p:par>
                                <p:cTn id="36" presetID="10" presetClass="entr" presetSubtype="0" fill="hold" nodeType="afterEffect">
                                  <p:stCondLst>
                                    <p:cond delay="750"/>
                                  </p:stCondLst>
                                  <p:childTnLst>
                                    <p:set>
                                      <p:cBhvr>
                                        <p:cTn id="37" dur="1" fill="hold">
                                          <p:stCondLst>
                                            <p:cond delay="0"/>
                                          </p:stCondLst>
                                        </p:cTn>
                                        <p:tgtEl>
                                          <p:spTgt spid="265">
                                            <p:txEl>
                                              <p:pRg st="0" end="0"/>
                                            </p:txEl>
                                          </p:spTgt>
                                        </p:tgtEl>
                                        <p:attrNameLst>
                                          <p:attrName>style.visibility</p:attrName>
                                        </p:attrNameLst>
                                      </p:cBhvr>
                                      <p:to>
                                        <p:strVal val="visible"/>
                                      </p:to>
                                    </p:set>
                                    <p:animEffect transition="in" filter="fade">
                                      <p:cBhvr>
                                        <p:cTn id="38" dur="1000"/>
                                        <p:tgtEl>
                                          <p:spTgt spid="265">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1250" fill="hold"/>
                                        <p:tgtEl>
                                          <p:spTgt spid="5"/>
                                        </p:tgtEl>
                                        <p:attrNameLst>
                                          <p:attrName>ppt_w</p:attrName>
                                        </p:attrNameLst>
                                      </p:cBhvr>
                                      <p:tavLst>
                                        <p:tav tm="0">
                                          <p:val>
                                            <p:fltVal val="0"/>
                                          </p:val>
                                        </p:tav>
                                        <p:tav tm="100000">
                                          <p:val>
                                            <p:strVal val="#ppt_w"/>
                                          </p:val>
                                        </p:tav>
                                      </p:tavLst>
                                    </p:anim>
                                    <p:anim calcmode="lin" valueType="num">
                                      <p:cBhvr>
                                        <p:cTn id="44" dur="1250" fill="hold"/>
                                        <p:tgtEl>
                                          <p:spTgt spid="5"/>
                                        </p:tgtEl>
                                        <p:attrNameLst>
                                          <p:attrName>ppt_h</p:attrName>
                                        </p:attrNameLst>
                                      </p:cBhvr>
                                      <p:tavLst>
                                        <p:tav tm="0">
                                          <p:val>
                                            <p:fltVal val="0"/>
                                          </p:val>
                                        </p:tav>
                                        <p:tav tm="100000">
                                          <p:val>
                                            <p:strVal val="#ppt_h"/>
                                          </p:val>
                                        </p:tav>
                                      </p:tavLst>
                                    </p:anim>
                                    <p:animEffect transition="in" filter="fade">
                                      <p:cBhvr>
                                        <p:cTn id="45"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p:cNvPicPr>
            <a:picLocks noChangeAspect="1"/>
          </p:cNvPicPr>
          <p:nvPr/>
        </p:nvPicPr>
        <p:blipFill>
          <a:blip r:embed="rId6"/>
          <a:stretch>
            <a:fillRect/>
          </a:stretch>
        </p:blipFill>
        <p:spPr>
          <a:xfrm>
            <a:off x="7787587" y="5065014"/>
            <a:ext cx="5392896" cy="4805819"/>
          </a:xfrm>
          <a:prstGeom prst="rect">
            <a:avLst/>
          </a:prstGeom>
        </p:spPr>
      </p:pic>
      <p:sp>
        <p:nvSpPr>
          <p:cNvPr id="127" name="Shape 127"/>
          <p:cNvSpPr>
            <a:spLocks noGrp="1"/>
          </p:cNvSpPr>
          <p:nvPr>
            <p:ph type="ctrTitle"/>
          </p:nvPr>
        </p:nvSpPr>
        <p:spPr>
          <a:xfrm>
            <a:off x="822486" y="479781"/>
            <a:ext cx="6645348" cy="800602"/>
          </a:xfrm>
          <a:prstGeom prst="rect">
            <a:avLst/>
          </a:prstGeom>
        </p:spPr>
        <p:txBody>
          <a:bodyPr anchor="t">
            <a:normAutofit/>
          </a:bodyPr>
          <a:lstStyle>
            <a:lvl1pPr algn="l">
              <a:defRPr sz="4000">
                <a:solidFill>
                  <a:srgbClr val="0C1031"/>
                </a:solidFill>
                <a:latin typeface="Proxima Nova Condensed Semibold"/>
                <a:ea typeface="Proxima Nova Condensed Semibold"/>
                <a:cs typeface="Proxima Nova Condensed Semibold"/>
                <a:sym typeface="Proxima Nova Condensed Semibold"/>
              </a:defRPr>
            </a:lvl1pPr>
          </a:lstStyle>
          <a:p>
            <a:r>
              <a:rPr lang="fr-FR" b="1" dirty="0" smtClean="0">
                <a:latin typeface="Calibri" panose="020F0502020204030204" pitchFamily="34" charset="0"/>
              </a:rPr>
              <a:t>AVE</a:t>
            </a:r>
            <a:r>
              <a:rPr lang="fr-FR" dirty="0">
                <a:latin typeface="Calibri" panose="020F0502020204030204" pitchFamily="34" charset="0"/>
              </a:rPr>
              <a:t>/</a:t>
            </a:r>
            <a:r>
              <a:rPr dirty="0" smtClean="0">
                <a:latin typeface="Calibri" panose="020F0502020204030204" pitchFamily="34" charset="0"/>
              </a:rPr>
              <a:t> </a:t>
            </a:r>
            <a:r>
              <a:rPr sz="2800" b="1" dirty="0" err="1" smtClean="0">
                <a:latin typeface="Calibri" panose="020F0502020204030204" pitchFamily="34" charset="0"/>
              </a:rPr>
              <a:t>Probl</a:t>
            </a:r>
            <a:r>
              <a:rPr lang="fr-FR" sz="2800" b="1" dirty="0" smtClean="0">
                <a:latin typeface="Calibri" panose="020F0502020204030204" pitchFamily="34" charset="0"/>
              </a:rPr>
              <a:t>è</a:t>
            </a:r>
            <a:r>
              <a:rPr sz="2800" b="1" dirty="0" smtClean="0">
                <a:latin typeface="Calibri" panose="020F0502020204030204" pitchFamily="34" charset="0"/>
              </a:rPr>
              <a:t>me</a:t>
            </a:r>
            <a:r>
              <a:rPr lang="fr-FR" sz="2800" b="1" dirty="0" smtClean="0">
                <a:latin typeface="Calibri" panose="020F0502020204030204" pitchFamily="34" charset="0"/>
              </a:rPr>
              <a:t>S à résoudre</a:t>
            </a:r>
            <a:endParaRPr sz="2800" b="1" dirty="0">
              <a:latin typeface="Calibri" panose="020F0502020204030204" pitchFamily="34" charset="0"/>
            </a:endParaRPr>
          </a:p>
        </p:txBody>
      </p:sp>
      <p:sp>
        <p:nvSpPr>
          <p:cNvPr id="128" name="Shape 128"/>
          <p:cNvSpPr>
            <a:spLocks noGrp="1"/>
          </p:cNvSpPr>
          <p:nvPr>
            <p:ph type="subTitle" idx="1"/>
          </p:nvPr>
        </p:nvSpPr>
        <p:spPr>
          <a:xfrm>
            <a:off x="1326053" y="1844642"/>
            <a:ext cx="10464801" cy="2085582"/>
          </a:xfrm>
          <a:prstGeom prst="rect">
            <a:avLst/>
          </a:prstGeom>
        </p:spPr>
        <p:txBody>
          <a:bodyPr>
            <a:noAutofit/>
          </a:bodyPr>
          <a:lstStyle/>
          <a:p>
            <a:r>
              <a:rPr lang="fr-FR" sz="2000" b="1" dirty="0">
                <a:solidFill>
                  <a:srgbClr val="002060"/>
                </a:solidFill>
              </a:rPr>
              <a:t>Un bateau de voyage sans annexe, c’est comme une paire de skis sans remonte-pente, une canne à pêche sans hameçon, du fromage sans pain… En un mot, c’est absurde.</a:t>
            </a:r>
          </a:p>
          <a:p>
            <a:r>
              <a:rPr lang="fr-FR" sz="2000" b="1" dirty="0">
                <a:solidFill>
                  <a:srgbClr val="002060"/>
                </a:solidFill>
              </a:rPr>
              <a:t>Antoine, chanteur, écrivain mais surtout navigateur avait posé la question en ces termes : «</a:t>
            </a:r>
            <a:r>
              <a:rPr lang="fr-FR" sz="2000" b="1" i="1" u="sng" dirty="0">
                <a:solidFill>
                  <a:srgbClr val="002060"/>
                </a:solidFill>
              </a:rPr>
              <a:t>Quelle annexe acheter pour mon catamaran? Véritable voyage en </a:t>
            </a:r>
            <a:r>
              <a:rPr lang="fr-FR" sz="2000" b="1" i="1" u="sng" dirty="0" err="1">
                <a:solidFill>
                  <a:srgbClr val="002060"/>
                </a:solidFill>
              </a:rPr>
              <a:t>Absurdie</a:t>
            </a:r>
            <a:r>
              <a:rPr lang="fr-FR" sz="2000" b="1" i="1" u="sng" dirty="0">
                <a:solidFill>
                  <a:srgbClr val="002060"/>
                </a:solidFill>
              </a:rPr>
              <a:t>»!</a:t>
            </a:r>
            <a:endParaRPr lang="fr-FR" sz="2000" b="1" dirty="0">
              <a:solidFill>
                <a:srgbClr val="002060"/>
              </a:solidFill>
            </a:endParaRPr>
          </a:p>
        </p:txBody>
      </p:sp>
      <p:sp>
        <p:nvSpPr>
          <p:cNvPr id="5" name="ZoneTexte 4"/>
          <p:cNvSpPr txBox="1"/>
          <p:nvPr/>
        </p:nvSpPr>
        <p:spPr>
          <a:xfrm>
            <a:off x="2232685" y="4056514"/>
            <a:ext cx="8251350" cy="1384995"/>
          </a:xfrm>
          <a:prstGeom prst="rect">
            <a:avLst/>
          </a:prstGeom>
          <a:noFill/>
        </p:spPr>
        <p:txBody>
          <a:bodyPr wrap="square" rtlCol="0">
            <a:spAutoFit/>
          </a:bodyPr>
          <a:lstStyle/>
          <a:p>
            <a:r>
              <a:rPr lang="fr-FR" sz="2800" b="1" dirty="0" smtClean="0">
                <a:solidFill>
                  <a:schemeClr val="tx1"/>
                </a:solidFill>
                <a:latin typeface="Calibri" panose="020F0502020204030204" pitchFamily="34" charset="0"/>
              </a:rPr>
              <a:t>Comment ne pas accumuler les  inconvénients majeurs des pneumatiques et celui, insurmontable, des rigides, le poids,</a:t>
            </a:r>
            <a:endParaRPr lang="fr-FR" sz="2800" b="1" dirty="0">
              <a:solidFill>
                <a:schemeClr val="tx1"/>
              </a:solidFill>
              <a:latin typeface="Calibri" panose="020F0502020204030204" pitchFamily="34" charset="0"/>
            </a:endParaRPr>
          </a:p>
        </p:txBody>
      </p:sp>
      <p:sp>
        <p:nvSpPr>
          <p:cNvPr id="6" name="ZoneTexte 5"/>
          <p:cNvSpPr txBox="1"/>
          <p:nvPr/>
        </p:nvSpPr>
        <p:spPr>
          <a:xfrm>
            <a:off x="7787587" y="4938724"/>
            <a:ext cx="3319397" cy="1938992"/>
          </a:xfrm>
          <a:prstGeom prst="rect">
            <a:avLst/>
          </a:prstGeom>
          <a:noFill/>
        </p:spPr>
        <p:txBody>
          <a:bodyPr wrap="square" rtlCol="0">
            <a:spAutoFit/>
          </a:bodyPr>
          <a:lstStyle/>
          <a:p>
            <a:r>
              <a:rPr lang="fr-FR" sz="4000" b="1" dirty="0" smtClean="0">
                <a:solidFill>
                  <a:schemeClr val="tx1"/>
                </a:solidFill>
                <a:latin typeface="Calibri" panose="020F0502020204030204" pitchFamily="34" charset="0"/>
              </a:rPr>
              <a:t>sans tomber dans l’absurde?</a:t>
            </a:r>
            <a:endParaRPr lang="fr-FR" sz="4000" b="1" dirty="0">
              <a:solidFill>
                <a:schemeClr val="tx1"/>
              </a:solidFill>
              <a:latin typeface="Calibri" panose="020F0502020204030204" pitchFamily="34" charset="0"/>
            </a:endParaRPr>
          </a:p>
        </p:txBody>
      </p:sp>
      <p:pic>
        <p:nvPicPr>
          <p:cNvPr id="10" name="Image 9"/>
          <p:cNvPicPr>
            <a:picLocks noChangeAspect="1"/>
          </p:cNvPicPr>
          <p:nvPr/>
        </p:nvPicPr>
        <p:blipFill>
          <a:blip r:embed="rId7"/>
          <a:stretch>
            <a:fillRect/>
          </a:stretch>
        </p:blipFill>
        <p:spPr>
          <a:xfrm>
            <a:off x="0" y="5458593"/>
            <a:ext cx="8064086" cy="4538530"/>
          </a:xfrm>
          <a:prstGeom prst="rect">
            <a:avLst/>
          </a:prstGeom>
        </p:spPr>
      </p:pic>
      <p:pic>
        <p:nvPicPr>
          <p:cNvPr id="11" name="Audio 10">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2301538" y="9050338"/>
            <a:ext cx="487362" cy="487362"/>
          </a:xfrm>
          <a:prstGeom prst="rect">
            <a:avLst/>
          </a:prstGeom>
        </p:spPr>
      </p:pic>
    </p:spTree>
    <p:custDataLst>
      <p:tags r:id="rId1"/>
    </p:custData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fade">
                                      <p:cBhvr>
                                        <p:cTn id="20" dur="1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fade">
                                      <p:cBhvr>
                                        <p:cTn id="25" dur="1000"/>
                                        <p:tgtEl>
                                          <p:spTgt spid="6">
                                            <p:txEl>
                                              <p:pRg st="0" end="0"/>
                                            </p:txEl>
                                          </p:spTgt>
                                        </p:tgtEl>
                                      </p:cBhvr>
                                    </p:animEffect>
                                  </p:childTnLst>
                                </p:cTn>
                              </p:par>
                            </p:childTnLst>
                          </p:cTn>
                        </p:par>
                        <p:par>
                          <p:cTn id="26" fill="hold">
                            <p:stCondLst>
                              <p:cond delay="1000"/>
                            </p:stCondLst>
                            <p:childTnLst>
                              <p:par>
                                <p:cTn id="27" presetID="10" presetClass="entr" presetSubtype="0" fill="hold" nodeType="afterEffect">
                                  <p:stCondLst>
                                    <p:cond delay="10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0" fill="hold" display="0">
                  <p:stCondLst>
                    <p:cond delay="indefinite"/>
                  </p:stCondLst>
                  <p:endCondLst>
                    <p:cond evt="onStopAudio" delay="0">
                      <p:tgtEl>
                        <p:sldTgt/>
                      </p:tgtEl>
                    </p:cond>
                  </p:endCondLst>
                </p:cTn>
                <p:tgtEl>
                  <p:spTgt spid="11"/>
                </p:tgtEl>
              </p:cMediaNode>
            </p:audio>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Shape 269"/>
          <p:cNvSpPr/>
          <p:nvPr/>
        </p:nvSpPr>
        <p:spPr>
          <a:xfrm>
            <a:off x="514351" y="4539627"/>
            <a:ext cx="3186111" cy="236648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Autofit/>
          </a:bodyPr>
          <a:lstStyle>
            <a:lvl1pPr>
              <a:defRPr sz="3000">
                <a:latin typeface="Proxima Nova Condensed Semibold"/>
                <a:ea typeface="Proxima Nova Condensed Semibold"/>
                <a:cs typeface="Proxima Nova Condensed Semibold"/>
                <a:sym typeface="Proxima Nova Condensed Semibold"/>
              </a:defRPr>
            </a:lvl1pPr>
          </a:lstStyle>
          <a:p>
            <a:r>
              <a:rPr sz="3200" b="1" u="sng" dirty="0" err="1">
                <a:solidFill>
                  <a:schemeClr val="tx1"/>
                </a:solidFill>
                <a:latin typeface="Calibri" panose="020F0502020204030204" pitchFamily="34" charset="0"/>
              </a:rPr>
              <a:t>Quelles</a:t>
            </a:r>
            <a:r>
              <a:rPr sz="3200" b="1" u="sng" dirty="0">
                <a:solidFill>
                  <a:schemeClr val="tx1"/>
                </a:solidFill>
                <a:latin typeface="Calibri" panose="020F0502020204030204" pitchFamily="34" charset="0"/>
              </a:rPr>
              <a:t> </a:t>
            </a:r>
            <a:r>
              <a:rPr sz="3200" b="1" u="sng" dirty="0" err="1">
                <a:solidFill>
                  <a:schemeClr val="tx1"/>
                </a:solidFill>
                <a:latin typeface="Calibri" panose="020F0502020204030204" pitchFamily="34" charset="0"/>
              </a:rPr>
              <a:t>sont</a:t>
            </a:r>
            <a:r>
              <a:rPr sz="3200" b="1" u="sng" dirty="0">
                <a:solidFill>
                  <a:schemeClr val="tx1"/>
                </a:solidFill>
                <a:latin typeface="Calibri" panose="020F0502020204030204" pitchFamily="34" charset="0"/>
              </a:rPr>
              <a:t> les 3 </a:t>
            </a:r>
            <a:r>
              <a:rPr sz="3200" b="1" u="sng" dirty="0" err="1">
                <a:solidFill>
                  <a:schemeClr val="tx1"/>
                </a:solidFill>
                <a:latin typeface="Calibri" panose="020F0502020204030204" pitchFamily="34" charset="0"/>
              </a:rPr>
              <a:t>bonnes</a:t>
            </a:r>
            <a:r>
              <a:rPr sz="3200" b="1" u="sng" dirty="0">
                <a:solidFill>
                  <a:schemeClr val="tx1"/>
                </a:solidFill>
                <a:latin typeface="Calibri" panose="020F0502020204030204" pitchFamily="34" charset="0"/>
              </a:rPr>
              <a:t> raisons </a:t>
            </a:r>
            <a:r>
              <a:rPr sz="3200" b="1" u="sng" dirty="0" err="1">
                <a:solidFill>
                  <a:schemeClr val="tx1"/>
                </a:solidFill>
                <a:latin typeface="Calibri" panose="020F0502020204030204" pitchFamily="34" charset="0"/>
              </a:rPr>
              <a:t>d’investir</a:t>
            </a:r>
            <a:r>
              <a:rPr sz="3200" b="1" u="sng" dirty="0">
                <a:solidFill>
                  <a:schemeClr val="tx1"/>
                </a:solidFill>
                <a:latin typeface="Calibri" panose="020F0502020204030204" pitchFamily="34" charset="0"/>
              </a:rPr>
              <a:t> sur </a:t>
            </a:r>
            <a:r>
              <a:rPr lang="fr-FR" sz="3200" b="1" u="sng" dirty="0" smtClean="0">
                <a:solidFill>
                  <a:schemeClr val="tx1"/>
                </a:solidFill>
                <a:latin typeface="Calibri" panose="020F0502020204030204" pitchFamily="34" charset="0"/>
              </a:rPr>
              <a:t>n</a:t>
            </a:r>
            <a:r>
              <a:rPr sz="3200" b="1" u="sng" dirty="0" err="1" smtClean="0">
                <a:solidFill>
                  <a:schemeClr val="tx1"/>
                </a:solidFill>
                <a:latin typeface="Calibri" panose="020F0502020204030204" pitchFamily="34" charset="0"/>
              </a:rPr>
              <a:t>otre</a:t>
            </a:r>
            <a:r>
              <a:rPr sz="3200" b="1" u="sng" dirty="0" smtClean="0">
                <a:solidFill>
                  <a:schemeClr val="tx1"/>
                </a:solidFill>
                <a:latin typeface="Calibri" panose="020F0502020204030204" pitchFamily="34" charset="0"/>
              </a:rPr>
              <a:t> </a:t>
            </a:r>
            <a:r>
              <a:rPr sz="3200" b="1" u="sng" dirty="0" err="1" smtClean="0">
                <a:solidFill>
                  <a:schemeClr val="tx1"/>
                </a:solidFill>
                <a:latin typeface="Calibri" panose="020F0502020204030204" pitchFamily="34" charset="0"/>
              </a:rPr>
              <a:t>projet</a:t>
            </a:r>
            <a:r>
              <a:rPr sz="3200" b="1" u="sng" dirty="0" smtClean="0">
                <a:solidFill>
                  <a:schemeClr val="tx1"/>
                </a:solidFill>
                <a:latin typeface="Calibri" panose="020F0502020204030204" pitchFamily="34" charset="0"/>
              </a:rPr>
              <a:t>? </a:t>
            </a:r>
            <a:endParaRPr sz="3200" b="1" u="sng" dirty="0">
              <a:solidFill>
                <a:schemeClr val="tx1"/>
              </a:solidFill>
              <a:latin typeface="Calibri" panose="020F0502020204030204" pitchFamily="34" charset="0"/>
            </a:endParaRPr>
          </a:p>
        </p:txBody>
      </p:sp>
      <p:sp>
        <p:nvSpPr>
          <p:cNvPr id="273" name="Shape 273"/>
          <p:cNvSpPr/>
          <p:nvPr/>
        </p:nvSpPr>
        <p:spPr>
          <a:xfrm>
            <a:off x="375237" y="7309657"/>
            <a:ext cx="3168064" cy="1343025"/>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Autofit/>
          </a:bodyPr>
          <a:lstStyle>
            <a:lvl1pPr>
              <a:defRPr sz="3000">
                <a:latin typeface="Proxima Nova Condensed Semibold"/>
                <a:ea typeface="Proxima Nova Condensed Semibold"/>
                <a:cs typeface="Proxima Nova Condensed Semibold"/>
                <a:sym typeface="Proxima Nova Condensed Semibold"/>
              </a:defRPr>
            </a:lvl1pPr>
          </a:lstStyle>
          <a:p>
            <a:r>
              <a:rPr sz="3200" b="1" u="sng" dirty="0" err="1">
                <a:solidFill>
                  <a:schemeClr val="tx1"/>
                </a:solidFill>
                <a:latin typeface="Calibri" panose="020F0502020204030204" pitchFamily="34" charset="0"/>
              </a:rPr>
              <a:t>Quelles</a:t>
            </a:r>
            <a:r>
              <a:rPr sz="3200" b="1" u="sng" dirty="0">
                <a:solidFill>
                  <a:schemeClr val="tx1"/>
                </a:solidFill>
                <a:latin typeface="Calibri" panose="020F0502020204030204" pitchFamily="34" charset="0"/>
              </a:rPr>
              <a:t> </a:t>
            </a:r>
            <a:r>
              <a:rPr sz="3200" b="1" u="sng" dirty="0" err="1">
                <a:solidFill>
                  <a:schemeClr val="tx1"/>
                </a:solidFill>
                <a:latin typeface="Calibri" panose="020F0502020204030204" pitchFamily="34" charset="0"/>
              </a:rPr>
              <a:t>sont</a:t>
            </a:r>
            <a:r>
              <a:rPr sz="3200" b="1" u="sng" dirty="0">
                <a:solidFill>
                  <a:schemeClr val="tx1"/>
                </a:solidFill>
                <a:latin typeface="Calibri" panose="020F0502020204030204" pitchFamily="34" charset="0"/>
              </a:rPr>
              <a:t> </a:t>
            </a:r>
            <a:r>
              <a:rPr lang="fr-FR" sz="3200" b="1" u="sng" dirty="0" err="1">
                <a:solidFill>
                  <a:schemeClr val="tx1"/>
                </a:solidFill>
                <a:latin typeface="Calibri" panose="020F0502020204030204" pitchFamily="34" charset="0"/>
              </a:rPr>
              <a:t>n</a:t>
            </a:r>
            <a:r>
              <a:rPr sz="3200" b="1" u="sng" dirty="0" err="1" smtClean="0">
                <a:solidFill>
                  <a:schemeClr val="tx1"/>
                </a:solidFill>
                <a:latin typeface="Calibri" panose="020F0502020204030204" pitchFamily="34" charset="0"/>
              </a:rPr>
              <a:t>os</a:t>
            </a:r>
            <a:r>
              <a:rPr sz="3200" b="1" u="sng" dirty="0" smtClean="0">
                <a:solidFill>
                  <a:schemeClr val="tx1"/>
                </a:solidFill>
                <a:latin typeface="Calibri" panose="020F0502020204030204" pitchFamily="34" charset="0"/>
              </a:rPr>
              <a:t> </a:t>
            </a:r>
            <a:r>
              <a:rPr sz="3200" b="1" u="sng" dirty="0" err="1">
                <a:solidFill>
                  <a:schemeClr val="tx1"/>
                </a:solidFill>
                <a:latin typeface="Calibri" panose="020F0502020204030204" pitchFamily="34" charset="0"/>
              </a:rPr>
              <a:t>stratégies</a:t>
            </a:r>
            <a:r>
              <a:rPr sz="3200" b="1" u="sng" dirty="0">
                <a:solidFill>
                  <a:schemeClr val="tx1"/>
                </a:solidFill>
                <a:latin typeface="Calibri" panose="020F0502020204030204" pitchFamily="34" charset="0"/>
              </a:rPr>
              <a:t> de sortie ?</a:t>
            </a:r>
          </a:p>
        </p:txBody>
      </p:sp>
      <p:sp>
        <p:nvSpPr>
          <p:cNvPr id="6" name="Rectangle 5"/>
          <p:cNvSpPr/>
          <p:nvPr/>
        </p:nvSpPr>
        <p:spPr>
          <a:xfrm>
            <a:off x="16963" y="135268"/>
            <a:ext cx="6483849" cy="646331"/>
          </a:xfrm>
          <a:prstGeom prst="rect">
            <a:avLst/>
          </a:prstGeom>
        </p:spPr>
        <p:txBody>
          <a:bodyPr wrap="square">
            <a:spAutoFit/>
          </a:bodyPr>
          <a:lstStyle/>
          <a:p>
            <a:r>
              <a:rPr lang="fr-FR" b="1" dirty="0">
                <a:latin typeface="Calibri" panose="020F0502020204030204" pitchFamily="34" charset="0"/>
              </a:rPr>
              <a:t>AVE/ </a:t>
            </a:r>
            <a:r>
              <a:rPr lang="fr-FR" sz="2800" b="1" dirty="0" smtClean="0">
                <a:latin typeface="Calibri" panose="020F0502020204030204" pitchFamily="34" charset="0"/>
              </a:rPr>
              <a:t>Plan de développement</a:t>
            </a:r>
            <a:endParaRPr lang="fr-FR" sz="2400" b="1" dirty="0">
              <a:latin typeface="Calibri" panose="020F0502020204030204" pitchFamily="34" charset="0"/>
            </a:endParaRPr>
          </a:p>
        </p:txBody>
      </p:sp>
      <p:sp>
        <p:nvSpPr>
          <p:cNvPr id="4" name="ZoneTexte 3"/>
          <p:cNvSpPr txBox="1"/>
          <p:nvPr/>
        </p:nvSpPr>
        <p:spPr>
          <a:xfrm>
            <a:off x="700089" y="1185149"/>
            <a:ext cx="10301286" cy="3108543"/>
          </a:xfrm>
          <a:prstGeom prst="rect">
            <a:avLst/>
          </a:prstGeom>
          <a:noFill/>
        </p:spPr>
        <p:txBody>
          <a:bodyPr wrap="square" rtlCol="0">
            <a:spAutoFit/>
          </a:bodyPr>
          <a:lstStyle/>
          <a:p>
            <a:r>
              <a:rPr lang="fr-FR" sz="2800" b="1" dirty="0" smtClean="0">
                <a:solidFill>
                  <a:srgbClr val="002F8E"/>
                </a:solidFill>
                <a:latin typeface="Calibri" panose="020F0502020204030204" pitchFamily="34" charset="0"/>
              </a:rPr>
              <a:t>La société AVE a vocation à devenir une Holding, gérant plusieurs centres de profits, chacun occupant un marcher de passion. Chacun de ces centres de profit fonctionnant à l’image d’AVE plaisance d’aujourd’hui.</a:t>
            </a:r>
          </a:p>
          <a:p>
            <a:r>
              <a:rPr lang="fr-FR" sz="2800" b="1" dirty="0" smtClean="0">
                <a:solidFill>
                  <a:srgbClr val="002F8E"/>
                </a:solidFill>
                <a:latin typeface="Calibri" panose="020F0502020204030204" pitchFamily="34" charset="0"/>
              </a:rPr>
              <a:t>Le centre de recherche, indépendant, travaillant pour chacun d’eux et pour des secteurs technologiques déjà identifiés (certains produits sont disponibles)</a:t>
            </a:r>
            <a:endParaRPr lang="fr-FR" sz="2800" b="1" dirty="0">
              <a:solidFill>
                <a:srgbClr val="002F8E"/>
              </a:solidFill>
              <a:latin typeface="Calibri" panose="020F0502020204030204" pitchFamily="34" charset="0"/>
            </a:endParaRPr>
          </a:p>
        </p:txBody>
      </p:sp>
      <p:sp>
        <p:nvSpPr>
          <p:cNvPr id="7" name="ZoneTexte 6"/>
          <p:cNvSpPr txBox="1"/>
          <p:nvPr/>
        </p:nvSpPr>
        <p:spPr>
          <a:xfrm>
            <a:off x="3700462" y="4697242"/>
            <a:ext cx="8572501" cy="2308324"/>
          </a:xfrm>
          <a:prstGeom prst="rect">
            <a:avLst/>
          </a:prstGeom>
          <a:noFill/>
        </p:spPr>
        <p:txBody>
          <a:bodyPr wrap="square" rtlCol="0">
            <a:spAutoFit/>
          </a:bodyPr>
          <a:lstStyle/>
          <a:p>
            <a:pPr marL="342900" indent="-342900" algn="l">
              <a:buFontTx/>
              <a:buChar char="-"/>
            </a:pPr>
            <a:r>
              <a:rPr lang="fr-FR" sz="2400" b="1" dirty="0" smtClean="0">
                <a:solidFill>
                  <a:srgbClr val="FF0000"/>
                </a:solidFill>
                <a:latin typeface="Calibri" panose="020F0502020204030204" pitchFamily="34" charset="0"/>
              </a:rPr>
              <a:t>Une technologie exceptionnelle touchant l’un des marcher le plus vaste au monde, après l’agroalimentaire, le polymère</a:t>
            </a:r>
          </a:p>
          <a:p>
            <a:pPr marL="342900" indent="-342900" algn="l">
              <a:buFontTx/>
              <a:buChar char="-"/>
            </a:pPr>
            <a:r>
              <a:rPr lang="fr-FR" sz="2400" b="1" dirty="0" smtClean="0">
                <a:solidFill>
                  <a:srgbClr val="FF0000"/>
                </a:solidFill>
                <a:latin typeface="Calibri" panose="020F0502020204030204" pitchFamily="34" charset="0"/>
              </a:rPr>
              <a:t>Des produits issues de la demande du client et non d’une offre imaginée par une personne ou une équipe</a:t>
            </a:r>
          </a:p>
          <a:p>
            <a:pPr marL="342900" indent="-342900" algn="l">
              <a:buFontTx/>
              <a:buChar char="-"/>
            </a:pPr>
            <a:r>
              <a:rPr lang="fr-FR" sz="2400" b="1" dirty="0" smtClean="0">
                <a:solidFill>
                  <a:srgbClr val="FF0000"/>
                </a:solidFill>
                <a:latin typeface="Calibri" panose="020F0502020204030204" pitchFamily="34" charset="0"/>
              </a:rPr>
              <a:t>Le moment idéal pour entrer au capital sans évaluation pré-monnaie</a:t>
            </a:r>
            <a:endParaRPr lang="fr-FR" sz="2400" b="1" dirty="0">
              <a:solidFill>
                <a:srgbClr val="FF0000"/>
              </a:solidFill>
              <a:latin typeface="Calibri" panose="020F0502020204030204" pitchFamily="34" charset="0"/>
            </a:endParaRPr>
          </a:p>
        </p:txBody>
      </p:sp>
      <p:sp>
        <p:nvSpPr>
          <p:cNvPr id="8" name="ZoneTexte 7"/>
          <p:cNvSpPr txBox="1"/>
          <p:nvPr/>
        </p:nvSpPr>
        <p:spPr>
          <a:xfrm>
            <a:off x="4114800" y="7111597"/>
            <a:ext cx="8629650" cy="2677656"/>
          </a:xfrm>
          <a:prstGeom prst="rect">
            <a:avLst/>
          </a:prstGeom>
          <a:noFill/>
        </p:spPr>
        <p:txBody>
          <a:bodyPr wrap="square" rtlCol="0">
            <a:spAutoFit/>
          </a:bodyPr>
          <a:lstStyle/>
          <a:p>
            <a:pPr algn="l"/>
            <a:r>
              <a:rPr lang="fr-FR" sz="2400" b="1" dirty="0" smtClean="0">
                <a:solidFill>
                  <a:schemeClr val="tx1"/>
                </a:solidFill>
                <a:latin typeface="Calibri" panose="020F0502020204030204" pitchFamily="34" charset="0"/>
              </a:rPr>
              <a:t>Après environ 5 ans, les actionnaires qui souhaiterons monétiser leur capital, pourront profiter de la vente prévu aux équipes qui managent les centres de profits, pour céder leurs parts aux autres actionnaires.</a:t>
            </a:r>
          </a:p>
          <a:p>
            <a:pPr algn="l"/>
            <a:r>
              <a:rPr lang="fr-FR" sz="2400" b="1" dirty="0" smtClean="0">
                <a:solidFill>
                  <a:schemeClr val="tx1"/>
                </a:solidFill>
                <a:latin typeface="Calibri" panose="020F0502020204030204" pitchFamily="34" charset="0"/>
              </a:rPr>
              <a:t>Deux ans plus tard la holding préparera son entrée au stock-exchange  Nasdaq (</a:t>
            </a:r>
            <a:r>
              <a:rPr lang="fr-FR" sz="2400" b="1" dirty="0" err="1" smtClean="0">
                <a:solidFill>
                  <a:schemeClr val="tx1"/>
                </a:solidFill>
                <a:latin typeface="Calibri" panose="020F0502020204030204" pitchFamily="34" charset="0"/>
              </a:rPr>
              <a:t>little</a:t>
            </a:r>
            <a:r>
              <a:rPr lang="fr-FR" sz="2400" b="1" dirty="0" smtClean="0">
                <a:solidFill>
                  <a:schemeClr val="tx1"/>
                </a:solidFill>
                <a:latin typeface="Calibri" panose="020F0502020204030204" pitchFamily="34" charset="0"/>
              </a:rPr>
              <a:t>) et les actions seront alors totalement monétisées</a:t>
            </a:r>
            <a:endParaRPr lang="fr-FR" sz="2400" b="1" dirty="0">
              <a:solidFill>
                <a:schemeClr val="tx1"/>
              </a:solidFill>
              <a:latin typeface="Calibri" panose="020F0502020204030204" pitchFamily="34"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25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25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269"/>
                                        </p:tgtEl>
                                        <p:attrNameLst>
                                          <p:attrName>style.visibility</p:attrName>
                                        </p:attrNameLst>
                                      </p:cBhvr>
                                      <p:to>
                                        <p:strVal val="visible"/>
                                      </p:to>
                                    </p:set>
                                    <p:anim calcmode="lin" valueType="num">
                                      <p:cBhvr>
                                        <p:cTn id="17" dur="1000" fill="hold"/>
                                        <p:tgtEl>
                                          <p:spTgt spid="269"/>
                                        </p:tgtEl>
                                        <p:attrNameLst>
                                          <p:attrName>ppt_w</p:attrName>
                                        </p:attrNameLst>
                                      </p:cBhvr>
                                      <p:tavLst>
                                        <p:tav tm="0">
                                          <p:val>
                                            <p:fltVal val="0"/>
                                          </p:val>
                                        </p:tav>
                                        <p:tav tm="100000">
                                          <p:val>
                                            <p:strVal val="#ppt_w"/>
                                          </p:val>
                                        </p:tav>
                                      </p:tavLst>
                                    </p:anim>
                                    <p:anim calcmode="lin" valueType="num">
                                      <p:cBhvr>
                                        <p:cTn id="18" dur="1000" fill="hold"/>
                                        <p:tgtEl>
                                          <p:spTgt spid="269"/>
                                        </p:tgtEl>
                                        <p:attrNameLst>
                                          <p:attrName>ppt_h</p:attrName>
                                        </p:attrNameLst>
                                      </p:cBhvr>
                                      <p:tavLst>
                                        <p:tav tm="0">
                                          <p:val>
                                            <p:fltVal val="0"/>
                                          </p:val>
                                        </p:tav>
                                        <p:tav tm="100000">
                                          <p:val>
                                            <p:strVal val="#ppt_h"/>
                                          </p:val>
                                        </p:tav>
                                      </p:tavLst>
                                    </p:anim>
                                    <p:anim calcmode="lin" valueType="num">
                                      <p:cBhvr>
                                        <p:cTn id="19" dur="1000" fill="hold"/>
                                        <p:tgtEl>
                                          <p:spTgt spid="269"/>
                                        </p:tgtEl>
                                        <p:attrNameLst>
                                          <p:attrName>style.rotation</p:attrName>
                                        </p:attrNameLst>
                                      </p:cBhvr>
                                      <p:tavLst>
                                        <p:tav tm="0">
                                          <p:val>
                                            <p:fltVal val="90"/>
                                          </p:val>
                                        </p:tav>
                                        <p:tav tm="100000">
                                          <p:val>
                                            <p:fltVal val="0"/>
                                          </p:val>
                                        </p:tav>
                                      </p:tavLst>
                                    </p:anim>
                                    <p:animEffect transition="in" filter="fade">
                                      <p:cBhvr>
                                        <p:cTn id="20" dur="1000"/>
                                        <p:tgtEl>
                                          <p:spTgt spid="269"/>
                                        </p:tgtEl>
                                      </p:cBhvr>
                                    </p:animEffect>
                                  </p:childTnLst>
                                </p:cTn>
                              </p:par>
                            </p:childTnLst>
                          </p:cTn>
                        </p:par>
                        <p:par>
                          <p:cTn id="21" fill="hold">
                            <p:stCondLst>
                              <p:cond delay="1000"/>
                            </p:stCondLst>
                            <p:childTnLst>
                              <p:par>
                                <p:cTn id="22" presetID="10" presetClass="entr" presetSubtype="0" fill="hold" nodeType="afterEffect">
                                  <p:stCondLst>
                                    <p:cond delay="50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fade">
                                      <p:cBhvr>
                                        <p:cTn id="24" dur="1000"/>
                                        <p:tgtEl>
                                          <p:spTgt spid="7">
                                            <p:txEl>
                                              <p:pRg st="0" end="0"/>
                                            </p:txEl>
                                          </p:spTgt>
                                        </p:tgtEl>
                                      </p:cBhvr>
                                    </p:animEffect>
                                  </p:childTnLst>
                                </p:cTn>
                              </p:par>
                            </p:childTnLst>
                          </p:cTn>
                        </p:par>
                        <p:par>
                          <p:cTn id="25" fill="hold">
                            <p:stCondLst>
                              <p:cond delay="2500"/>
                            </p:stCondLst>
                            <p:childTnLst>
                              <p:par>
                                <p:cTn id="26" presetID="10" presetClass="entr" presetSubtype="0" fill="hold" nodeType="afterEffect">
                                  <p:stCondLst>
                                    <p:cond delay="2000"/>
                                  </p:stCondLst>
                                  <p:childTnLst>
                                    <p:set>
                                      <p:cBhvr>
                                        <p:cTn id="27" dur="1" fill="hold">
                                          <p:stCondLst>
                                            <p:cond delay="0"/>
                                          </p:stCondLst>
                                        </p:cTn>
                                        <p:tgtEl>
                                          <p:spTgt spid="7">
                                            <p:txEl>
                                              <p:pRg st="1" end="1"/>
                                            </p:txEl>
                                          </p:spTgt>
                                        </p:tgtEl>
                                        <p:attrNameLst>
                                          <p:attrName>style.visibility</p:attrName>
                                        </p:attrNameLst>
                                      </p:cBhvr>
                                      <p:to>
                                        <p:strVal val="visible"/>
                                      </p:to>
                                    </p:set>
                                    <p:animEffect transition="in" filter="fade">
                                      <p:cBhvr>
                                        <p:cTn id="28" dur="1000"/>
                                        <p:tgtEl>
                                          <p:spTgt spid="7">
                                            <p:txEl>
                                              <p:pRg st="1" end="1"/>
                                            </p:txEl>
                                          </p:spTgt>
                                        </p:tgtEl>
                                      </p:cBhvr>
                                    </p:animEffect>
                                  </p:childTnLst>
                                </p:cTn>
                              </p:par>
                            </p:childTnLst>
                          </p:cTn>
                        </p:par>
                        <p:par>
                          <p:cTn id="29" fill="hold">
                            <p:stCondLst>
                              <p:cond delay="5500"/>
                            </p:stCondLst>
                            <p:childTnLst>
                              <p:par>
                                <p:cTn id="30" presetID="10" presetClass="entr" presetSubtype="0" fill="hold" nodeType="afterEffect">
                                  <p:stCondLst>
                                    <p:cond delay="2000"/>
                                  </p:stCondLst>
                                  <p:childTnLst>
                                    <p:set>
                                      <p:cBhvr>
                                        <p:cTn id="31" dur="1" fill="hold">
                                          <p:stCondLst>
                                            <p:cond delay="0"/>
                                          </p:stCondLst>
                                        </p:cTn>
                                        <p:tgtEl>
                                          <p:spTgt spid="7">
                                            <p:txEl>
                                              <p:pRg st="2" end="2"/>
                                            </p:txEl>
                                          </p:spTgt>
                                        </p:tgtEl>
                                        <p:attrNameLst>
                                          <p:attrName>style.visibility</p:attrName>
                                        </p:attrNameLst>
                                      </p:cBhvr>
                                      <p:to>
                                        <p:strVal val="visible"/>
                                      </p:to>
                                    </p:set>
                                    <p:animEffect transition="in" filter="fade">
                                      <p:cBhvr>
                                        <p:cTn id="32" dur="750"/>
                                        <p:tgtEl>
                                          <p:spTgt spid="7">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273"/>
                                        </p:tgtEl>
                                        <p:attrNameLst>
                                          <p:attrName>style.visibility</p:attrName>
                                        </p:attrNameLst>
                                      </p:cBhvr>
                                      <p:to>
                                        <p:strVal val="visible"/>
                                      </p:to>
                                    </p:set>
                                    <p:anim calcmode="lin" valueType="num">
                                      <p:cBhvr>
                                        <p:cTn id="37" dur="1000" fill="hold"/>
                                        <p:tgtEl>
                                          <p:spTgt spid="273"/>
                                        </p:tgtEl>
                                        <p:attrNameLst>
                                          <p:attrName>ppt_w</p:attrName>
                                        </p:attrNameLst>
                                      </p:cBhvr>
                                      <p:tavLst>
                                        <p:tav tm="0">
                                          <p:val>
                                            <p:fltVal val="0"/>
                                          </p:val>
                                        </p:tav>
                                        <p:tav tm="100000">
                                          <p:val>
                                            <p:strVal val="#ppt_w"/>
                                          </p:val>
                                        </p:tav>
                                      </p:tavLst>
                                    </p:anim>
                                    <p:anim calcmode="lin" valueType="num">
                                      <p:cBhvr>
                                        <p:cTn id="38" dur="1000" fill="hold"/>
                                        <p:tgtEl>
                                          <p:spTgt spid="273"/>
                                        </p:tgtEl>
                                        <p:attrNameLst>
                                          <p:attrName>ppt_h</p:attrName>
                                        </p:attrNameLst>
                                      </p:cBhvr>
                                      <p:tavLst>
                                        <p:tav tm="0">
                                          <p:val>
                                            <p:fltVal val="0"/>
                                          </p:val>
                                        </p:tav>
                                        <p:tav tm="100000">
                                          <p:val>
                                            <p:strVal val="#ppt_h"/>
                                          </p:val>
                                        </p:tav>
                                      </p:tavLst>
                                    </p:anim>
                                    <p:anim calcmode="lin" valueType="num">
                                      <p:cBhvr>
                                        <p:cTn id="39" dur="1000" fill="hold"/>
                                        <p:tgtEl>
                                          <p:spTgt spid="273"/>
                                        </p:tgtEl>
                                        <p:attrNameLst>
                                          <p:attrName>style.rotation</p:attrName>
                                        </p:attrNameLst>
                                      </p:cBhvr>
                                      <p:tavLst>
                                        <p:tav tm="0">
                                          <p:val>
                                            <p:fltVal val="90"/>
                                          </p:val>
                                        </p:tav>
                                        <p:tav tm="100000">
                                          <p:val>
                                            <p:fltVal val="0"/>
                                          </p:val>
                                        </p:tav>
                                      </p:tavLst>
                                    </p:anim>
                                    <p:animEffect transition="in" filter="fade">
                                      <p:cBhvr>
                                        <p:cTn id="40" dur="1000"/>
                                        <p:tgtEl>
                                          <p:spTgt spid="273"/>
                                        </p:tgtEl>
                                      </p:cBhvr>
                                    </p:animEffect>
                                  </p:childTnLst>
                                </p:cTn>
                              </p:par>
                            </p:childTnLst>
                          </p:cTn>
                        </p:par>
                        <p:par>
                          <p:cTn id="41" fill="hold">
                            <p:stCondLst>
                              <p:cond delay="1000"/>
                            </p:stCondLst>
                            <p:childTnLst>
                              <p:par>
                                <p:cTn id="42" presetID="10" presetClass="entr" presetSubtype="0" fill="hold" nodeType="afterEffect">
                                  <p:stCondLst>
                                    <p:cond delay="1000"/>
                                  </p:stCondLst>
                                  <p:childTnLst>
                                    <p:set>
                                      <p:cBhvr>
                                        <p:cTn id="43" dur="1" fill="hold">
                                          <p:stCondLst>
                                            <p:cond delay="0"/>
                                          </p:stCondLst>
                                        </p:cTn>
                                        <p:tgtEl>
                                          <p:spTgt spid="8">
                                            <p:txEl>
                                              <p:pRg st="0" end="0"/>
                                            </p:txEl>
                                          </p:spTgt>
                                        </p:tgtEl>
                                        <p:attrNameLst>
                                          <p:attrName>style.visibility</p:attrName>
                                        </p:attrNameLst>
                                      </p:cBhvr>
                                      <p:to>
                                        <p:strVal val="visible"/>
                                      </p:to>
                                    </p:set>
                                    <p:animEffect transition="in" filter="fade">
                                      <p:cBhvr>
                                        <p:cTn id="44" dur="1000"/>
                                        <p:tgtEl>
                                          <p:spTgt spid="8">
                                            <p:txEl>
                                              <p:pRg st="0" end="0"/>
                                            </p:txEl>
                                          </p:spTgt>
                                        </p:tgtEl>
                                      </p:cBhvr>
                                    </p:animEffect>
                                  </p:childTnLst>
                                </p:cTn>
                              </p:par>
                            </p:childTnLst>
                          </p:cTn>
                        </p:par>
                        <p:par>
                          <p:cTn id="45" fill="hold">
                            <p:stCondLst>
                              <p:cond delay="3000"/>
                            </p:stCondLst>
                            <p:childTnLst>
                              <p:par>
                                <p:cTn id="46" presetID="10" presetClass="entr" presetSubtype="0" fill="hold" nodeType="afterEffect">
                                  <p:stCondLst>
                                    <p:cond delay="3000"/>
                                  </p:stCondLst>
                                  <p:childTnLst>
                                    <p:set>
                                      <p:cBhvr>
                                        <p:cTn id="47" dur="1" fill="hold">
                                          <p:stCondLst>
                                            <p:cond delay="0"/>
                                          </p:stCondLst>
                                        </p:cTn>
                                        <p:tgtEl>
                                          <p:spTgt spid="8">
                                            <p:txEl>
                                              <p:pRg st="1" end="1"/>
                                            </p:txEl>
                                          </p:spTgt>
                                        </p:tgtEl>
                                        <p:attrNameLst>
                                          <p:attrName>style.visibility</p:attrName>
                                        </p:attrNameLst>
                                      </p:cBhvr>
                                      <p:to>
                                        <p:strVal val="visible"/>
                                      </p:to>
                                    </p:set>
                                    <p:animEffect transition="in" filter="fade">
                                      <p:cBhvr>
                                        <p:cTn id="48" dur="1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 grpId="0" animBg="1"/>
      <p:bldP spid="27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Shape 275"/>
          <p:cNvSpPr/>
          <p:nvPr/>
        </p:nvSpPr>
        <p:spPr>
          <a:xfrm>
            <a:off x="2335931" y="4537120"/>
            <a:ext cx="8190643" cy="12954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b">
            <a:normAutofit fontScale="77500" lnSpcReduction="20000"/>
          </a:bodyPr>
          <a:lstStyle>
            <a:lvl1pPr defTabSz="461518">
              <a:defRPr sz="6320" i="1">
                <a:solidFill>
                  <a:srgbClr val="0C1031"/>
                </a:solidFill>
                <a:latin typeface="Adobe Garamond Pro Bold"/>
                <a:ea typeface="Adobe Garamond Pro Bold"/>
                <a:cs typeface="Adobe Garamond Pro Bold"/>
                <a:sym typeface="Adobe Garamond Pro Bold"/>
              </a:defRPr>
            </a:lvl1pPr>
          </a:lstStyle>
          <a:p>
            <a:r>
              <a:rPr dirty="0" err="1"/>
              <a:t>Vous</a:t>
            </a:r>
            <a:r>
              <a:rPr dirty="0"/>
              <a:t> </a:t>
            </a:r>
            <a:r>
              <a:rPr dirty="0" err="1"/>
              <a:t>avez</a:t>
            </a:r>
            <a:r>
              <a:rPr dirty="0"/>
              <a:t> des questions ?</a:t>
            </a:r>
          </a:p>
        </p:txBody>
      </p:sp>
      <p:sp>
        <p:nvSpPr>
          <p:cNvPr id="279" name="Shape 279"/>
          <p:cNvSpPr/>
          <p:nvPr/>
        </p:nvSpPr>
        <p:spPr>
          <a:xfrm>
            <a:off x="1636273" y="2963749"/>
            <a:ext cx="9311036" cy="1844676"/>
          </a:xfrm>
          <a:prstGeom prst="rect">
            <a:avLst/>
          </a:prstGeom>
          <a:ln w="25400">
            <a:solidFill>
              <a:srgbClr val="0C1031"/>
            </a:solidFill>
            <a:miter lim="400000"/>
          </a:ln>
          <a:extLst>
            <a:ext uri="{C572A759-6A51-4108-AA02-DFA0A04FC94B}">
              <ma14:wrappingTextBoxFlag xmlns:ma14="http://schemas.microsoft.com/office/mac/drawingml/2011/main" xmlns="" val="1"/>
            </a:ext>
          </a:extLst>
        </p:spPr>
        <p:txBody>
          <a:bodyPr lIns="50800" tIns="50800" rIns="50800" bIns="50800" anchor="ctr">
            <a:normAutofit fontScale="85000" lnSpcReduction="10000"/>
          </a:bodyPr>
          <a:lstStyle>
            <a:lvl1pPr defTabSz="549148">
              <a:defRPr sz="7801">
                <a:latin typeface="Proxima Nova Condensed Semibold"/>
                <a:ea typeface="Proxima Nova Condensed Semibold"/>
                <a:cs typeface="Proxima Nova Condensed Semibold"/>
                <a:sym typeface="Proxima Nova Condensed Semibold"/>
              </a:defRPr>
            </a:lvl1pPr>
          </a:lstStyle>
          <a:p>
            <a:r>
              <a:t>Merci de votre attention</a:t>
            </a:r>
          </a:p>
        </p:txBody>
      </p:sp>
      <p:pic>
        <p:nvPicPr>
          <p:cNvPr id="2" name="Image 1"/>
          <p:cNvPicPr>
            <a:picLocks noChangeAspect="1"/>
          </p:cNvPicPr>
          <p:nvPr/>
        </p:nvPicPr>
        <p:blipFill>
          <a:blip r:embed="rId2"/>
          <a:stretch>
            <a:fillRect/>
          </a:stretch>
        </p:blipFill>
        <p:spPr>
          <a:xfrm>
            <a:off x="4456736" y="1550943"/>
            <a:ext cx="3670110" cy="1036410"/>
          </a:xfrm>
          <a:prstGeom prst="rect">
            <a:avLst/>
          </a:prstGeom>
        </p:spPr>
      </p:pic>
      <p:sp>
        <p:nvSpPr>
          <p:cNvPr id="3" name="ZoneTexte 2"/>
          <p:cNvSpPr txBox="1"/>
          <p:nvPr/>
        </p:nvSpPr>
        <p:spPr>
          <a:xfrm>
            <a:off x="914400" y="7218550"/>
            <a:ext cx="10829925" cy="1938992"/>
          </a:xfrm>
          <a:prstGeom prst="rect">
            <a:avLst/>
          </a:prstGeom>
          <a:noFill/>
        </p:spPr>
        <p:txBody>
          <a:bodyPr wrap="square" rtlCol="0">
            <a:spAutoFit/>
          </a:bodyPr>
          <a:lstStyle/>
          <a:p>
            <a:r>
              <a:rPr lang="fr-FR" sz="2000" dirty="0" smtClean="0">
                <a:solidFill>
                  <a:schemeClr val="tx1"/>
                </a:solidFill>
                <a:latin typeface="Calibri" panose="020F0502020204030204" pitchFamily="34" charset="0"/>
              </a:rPr>
              <a:t>Une définition d’Idriss </a:t>
            </a:r>
            <a:r>
              <a:rPr lang="fr-FR" sz="2000" dirty="0" err="1" smtClean="0">
                <a:solidFill>
                  <a:schemeClr val="tx1"/>
                </a:solidFill>
                <a:latin typeface="Calibri" panose="020F0502020204030204" pitchFamily="34" charset="0"/>
              </a:rPr>
              <a:t>Aberkane</a:t>
            </a:r>
            <a:r>
              <a:rPr lang="fr-FR" sz="2000" dirty="0" smtClean="0">
                <a:solidFill>
                  <a:schemeClr val="tx1"/>
                </a:solidFill>
                <a:latin typeface="Calibri" panose="020F0502020204030204" pitchFamily="34" charset="0"/>
              </a:rPr>
              <a:t> qui préside la carrière de Philippe GUILLOT</a:t>
            </a:r>
          </a:p>
          <a:p>
            <a:r>
              <a:rPr lang="fr-FR" sz="2000" dirty="0" smtClean="0">
                <a:solidFill>
                  <a:schemeClr val="tx1"/>
                </a:solidFill>
                <a:latin typeface="Calibri" panose="020F0502020204030204" pitchFamily="34" charset="0"/>
              </a:rPr>
              <a:t>« A l’école on vous apprend que la </a:t>
            </a:r>
            <a:r>
              <a:rPr lang="fr-FR" sz="2000" smtClean="0">
                <a:solidFill>
                  <a:schemeClr val="tx1"/>
                </a:solidFill>
                <a:latin typeface="Calibri" panose="020F0502020204030204" pitchFamily="34" charset="0"/>
              </a:rPr>
              <a:t>conformité est </a:t>
            </a:r>
            <a:r>
              <a:rPr lang="fr-FR" sz="2000" dirty="0" smtClean="0">
                <a:solidFill>
                  <a:schemeClr val="tx1"/>
                </a:solidFill>
                <a:latin typeface="Calibri" panose="020F0502020204030204" pitchFamily="34" charset="0"/>
              </a:rPr>
              <a:t>la vertu suprême de la réussite. Pour les mille-feuilles de la société moderne, de l’imprimatur en passant par la finance, la conformité est la plus sacré de toutes les vertus. Pourtant toutes les grandes réussites on fleuries à l’ombre de la non-conformité. La sagesse populaire l’a bien compris et dit que plus on est prés du moule, plus on ressemble à une tarte »</a:t>
            </a:r>
            <a:endParaRPr lang="fr-FR" sz="2000" dirty="0">
              <a:solidFill>
                <a:schemeClr val="tx1"/>
              </a:solidFill>
              <a:latin typeface="Calibri" panose="020F0502020204030204" pitchFamily="34" charset="0"/>
            </a:endParaRPr>
          </a:p>
        </p:txBody>
      </p:sp>
    </p:spTree>
  </p:cSld>
  <p:clrMapOvr>
    <a:masterClrMapping/>
  </p:clrMapOvr>
  <p:transition spd="slow">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6"/>
          <a:stretch>
            <a:fillRect/>
          </a:stretch>
        </p:blipFill>
        <p:spPr>
          <a:xfrm>
            <a:off x="107721" y="4622104"/>
            <a:ext cx="7535356" cy="5240134"/>
          </a:xfrm>
          <a:prstGeom prst="rect">
            <a:avLst/>
          </a:prstGeom>
        </p:spPr>
      </p:pic>
      <p:sp>
        <p:nvSpPr>
          <p:cNvPr id="134" name="Shape 134"/>
          <p:cNvSpPr>
            <a:spLocks noGrp="1"/>
          </p:cNvSpPr>
          <p:nvPr>
            <p:ph type="ctrTitle"/>
          </p:nvPr>
        </p:nvSpPr>
        <p:spPr>
          <a:xfrm>
            <a:off x="1538252" y="390648"/>
            <a:ext cx="6490932" cy="777100"/>
          </a:xfrm>
          <a:prstGeom prst="rect">
            <a:avLst/>
          </a:prstGeom>
        </p:spPr>
        <p:txBody>
          <a:bodyPr anchor="t">
            <a:normAutofit/>
          </a:bodyPr>
          <a:lstStyle>
            <a:lvl1pPr algn="l">
              <a:defRPr sz="4000">
                <a:solidFill>
                  <a:srgbClr val="0C1031"/>
                </a:solidFill>
                <a:latin typeface="Proxima Nova Condensed Semibold"/>
                <a:ea typeface="Proxima Nova Condensed Semibold"/>
                <a:cs typeface="Proxima Nova Condensed Semibold"/>
                <a:sym typeface="Proxima Nova Condensed Semibold"/>
              </a:defRPr>
            </a:lvl1pPr>
          </a:lstStyle>
          <a:p>
            <a:r>
              <a:rPr lang="fr-FR" b="1" dirty="0">
                <a:latin typeface="Calibri" panose="020F0502020204030204" pitchFamily="34" charset="0"/>
              </a:rPr>
              <a:t>AVE</a:t>
            </a:r>
            <a:r>
              <a:rPr lang="fr-FR" dirty="0">
                <a:latin typeface="Calibri" panose="020F0502020204030204" pitchFamily="34" charset="0"/>
              </a:rPr>
              <a:t>/ </a:t>
            </a:r>
            <a:r>
              <a:rPr lang="fr-FR" sz="2800" b="1" dirty="0" smtClean="0">
                <a:latin typeface="Calibri" panose="020F0502020204030204" pitchFamily="34" charset="0"/>
              </a:rPr>
              <a:t>Les solutions</a:t>
            </a:r>
            <a:endParaRPr sz="2800" dirty="0">
              <a:latin typeface="Calibri" panose="020F0502020204030204" pitchFamily="34" charset="0"/>
            </a:endParaRPr>
          </a:p>
        </p:txBody>
      </p:sp>
      <p:sp>
        <p:nvSpPr>
          <p:cNvPr id="135" name="Shape 135"/>
          <p:cNvSpPr>
            <a:spLocks noGrp="1"/>
          </p:cNvSpPr>
          <p:nvPr>
            <p:ph type="subTitle" idx="1"/>
          </p:nvPr>
        </p:nvSpPr>
        <p:spPr>
          <a:xfrm>
            <a:off x="1903956" y="1524238"/>
            <a:ext cx="10559441" cy="6141691"/>
          </a:xfrm>
          <a:prstGeom prst="rect">
            <a:avLst/>
          </a:prstGeom>
        </p:spPr>
        <p:txBody>
          <a:bodyPr>
            <a:noAutofit/>
          </a:bodyPr>
          <a:lstStyle>
            <a:lvl1pPr algn="l" defTabSz="414781">
              <a:defRPr sz="2272"/>
            </a:lvl1pPr>
          </a:lstStyle>
          <a:p>
            <a:r>
              <a:rPr lang="fr-FR" sz="2800" b="1" dirty="0" smtClean="0">
                <a:solidFill>
                  <a:srgbClr val="002F8E"/>
                </a:solidFill>
              </a:rPr>
              <a:t>1° - Demander à un échantillon représentatif de plaisancier d’écrire le cahier des charges.</a:t>
            </a:r>
          </a:p>
          <a:p>
            <a:r>
              <a:rPr lang="fr-FR" sz="2800" b="1" dirty="0" smtClean="0">
                <a:solidFill>
                  <a:srgbClr val="002F8E"/>
                </a:solidFill>
              </a:rPr>
              <a:t>2° - faire une étude de marché sur dix ans pour être sur que c’est économiquement viable </a:t>
            </a:r>
            <a:r>
              <a:rPr lang="fr-FR" sz="2400" b="1" i="1" u="sng" dirty="0" smtClean="0">
                <a:solidFill>
                  <a:srgbClr val="002F8E"/>
                </a:solidFill>
              </a:rPr>
              <a:t>(en engrangeant des prés-commandes).</a:t>
            </a:r>
          </a:p>
          <a:p>
            <a:pPr algn="r"/>
            <a:r>
              <a:rPr lang="fr-FR" sz="2800" b="1" dirty="0" smtClean="0">
                <a:solidFill>
                  <a:schemeClr val="tx1"/>
                </a:solidFill>
              </a:rPr>
              <a:t>3° - Demander a l’un des plus grands spécialistes  des polymères et composites de bien vouloir résoudre l’insoluble.</a:t>
            </a:r>
          </a:p>
          <a:p>
            <a:pPr algn="r"/>
            <a:r>
              <a:rPr lang="fr-FR" sz="3600" b="1" dirty="0" smtClean="0">
                <a:solidFill>
                  <a:srgbClr val="FF0000"/>
                </a:solidFill>
              </a:rPr>
              <a:t>    	          				</a:t>
            </a:r>
            <a:r>
              <a:rPr lang="fr-FR" sz="4000" b="1" u="sng" dirty="0" smtClean="0">
                <a:solidFill>
                  <a:srgbClr val="FF0000"/>
                </a:solidFill>
              </a:rPr>
              <a:t>3° - Constater que cela fonctionne</a:t>
            </a:r>
            <a:endParaRPr sz="4000" b="1" u="sng" dirty="0">
              <a:solidFill>
                <a:srgbClr val="FF0000"/>
              </a:solidFill>
            </a:endParaRPr>
          </a:p>
        </p:txBody>
      </p:sp>
      <p:pic>
        <p:nvPicPr>
          <p:cNvPr id="2" name="Audio 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2301538" y="9050338"/>
            <a:ext cx="487362" cy="487362"/>
          </a:xfrm>
          <a:prstGeom prst="rect">
            <a:avLst/>
          </a:prstGeom>
        </p:spPr>
      </p:pic>
    </p:spTree>
    <p:custDataLst>
      <p:tags r:id="rId1"/>
    </p:custData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35">
                                            <p:txEl>
                                              <p:pRg st="0" end="0"/>
                                            </p:txEl>
                                          </p:spTgt>
                                        </p:tgtEl>
                                        <p:attrNameLst>
                                          <p:attrName>style.visibility</p:attrName>
                                        </p:attrNameLst>
                                      </p:cBhvr>
                                      <p:to>
                                        <p:strVal val="visible"/>
                                      </p:to>
                                    </p:set>
                                    <p:animEffect transition="in" filter="fade">
                                      <p:cBhvr>
                                        <p:cTn id="11" dur="1000"/>
                                        <p:tgtEl>
                                          <p:spTgt spid="13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35">
                                            <p:txEl>
                                              <p:pRg st="1" end="1"/>
                                            </p:txEl>
                                          </p:spTgt>
                                        </p:tgtEl>
                                        <p:attrNameLst>
                                          <p:attrName>style.visibility</p:attrName>
                                        </p:attrNameLst>
                                      </p:cBhvr>
                                      <p:to>
                                        <p:strVal val="visible"/>
                                      </p:to>
                                    </p:set>
                                    <p:animEffect transition="in" filter="fade">
                                      <p:cBhvr>
                                        <p:cTn id="16" dur="1000"/>
                                        <p:tgtEl>
                                          <p:spTgt spid="13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500"/>
                                        <p:tgtEl>
                                          <p:spTgt spid="3"/>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35">
                                            <p:txEl>
                                              <p:pRg st="2" end="2"/>
                                            </p:txEl>
                                          </p:spTgt>
                                        </p:tgtEl>
                                        <p:attrNameLst>
                                          <p:attrName>style.visibility</p:attrName>
                                        </p:attrNameLst>
                                      </p:cBhvr>
                                      <p:to>
                                        <p:strVal val="visible"/>
                                      </p:to>
                                    </p:set>
                                    <p:animEffect transition="in" filter="fade">
                                      <p:cBhvr>
                                        <p:cTn id="25" dur="1000"/>
                                        <p:tgtEl>
                                          <p:spTgt spid="135">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35">
                                            <p:txEl>
                                              <p:pRg st="3" end="3"/>
                                            </p:txEl>
                                          </p:spTgt>
                                        </p:tgtEl>
                                        <p:attrNameLst>
                                          <p:attrName>style.visibility</p:attrName>
                                        </p:attrNameLst>
                                      </p:cBhvr>
                                      <p:to>
                                        <p:strVal val="visible"/>
                                      </p:to>
                                    </p:set>
                                    <p:animEffect transition="in" filter="fade">
                                      <p:cBhvr>
                                        <p:cTn id="30" dur="1750"/>
                                        <p:tgtEl>
                                          <p:spTgt spid="1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p:cNvPicPr>
            <a:picLocks noChangeAspect="1"/>
          </p:cNvPicPr>
          <p:nvPr/>
        </p:nvPicPr>
        <p:blipFill>
          <a:blip r:embed="rId6"/>
          <a:stretch>
            <a:fillRect/>
          </a:stretch>
        </p:blipFill>
        <p:spPr>
          <a:xfrm>
            <a:off x="-78438" y="3465234"/>
            <a:ext cx="5651121" cy="4138468"/>
          </a:xfrm>
          <a:prstGeom prst="rect">
            <a:avLst/>
          </a:prstGeom>
        </p:spPr>
      </p:pic>
      <p:pic>
        <p:nvPicPr>
          <p:cNvPr id="10" name="Image 9"/>
          <p:cNvPicPr>
            <a:picLocks noChangeAspect="1"/>
          </p:cNvPicPr>
          <p:nvPr/>
        </p:nvPicPr>
        <p:blipFill>
          <a:blip r:embed="rId7"/>
          <a:stretch>
            <a:fillRect/>
          </a:stretch>
        </p:blipFill>
        <p:spPr>
          <a:xfrm>
            <a:off x="5627710" y="4495881"/>
            <a:ext cx="7946611" cy="5428583"/>
          </a:xfrm>
          <a:prstGeom prst="rect">
            <a:avLst/>
          </a:prstGeom>
        </p:spPr>
      </p:pic>
      <p:sp>
        <p:nvSpPr>
          <p:cNvPr id="141" name="Shape 141"/>
          <p:cNvSpPr>
            <a:spLocks noGrp="1"/>
          </p:cNvSpPr>
          <p:nvPr>
            <p:ph type="ctrTitle"/>
          </p:nvPr>
        </p:nvSpPr>
        <p:spPr>
          <a:xfrm>
            <a:off x="1519091" y="341047"/>
            <a:ext cx="6060035" cy="876301"/>
          </a:xfrm>
          <a:prstGeom prst="rect">
            <a:avLst/>
          </a:prstGeom>
        </p:spPr>
        <p:txBody>
          <a:bodyPr anchor="t">
            <a:normAutofit/>
          </a:bodyPr>
          <a:lstStyle>
            <a:lvl1pPr algn="l">
              <a:defRPr sz="4000">
                <a:solidFill>
                  <a:srgbClr val="0C1031"/>
                </a:solidFill>
                <a:latin typeface="Proxima Nova Condensed Semibold"/>
                <a:ea typeface="Proxima Nova Condensed Semibold"/>
                <a:cs typeface="Proxima Nova Condensed Semibold"/>
                <a:sym typeface="Proxima Nova Condensed Semibold"/>
              </a:defRPr>
            </a:lvl1pPr>
          </a:lstStyle>
          <a:p>
            <a:r>
              <a:rPr lang="fr-FR" sz="4400" b="1" dirty="0">
                <a:solidFill>
                  <a:schemeClr val="bg1"/>
                </a:solidFill>
                <a:latin typeface="Calibri" panose="020F0502020204030204" pitchFamily="34" charset="0"/>
                <a:ea typeface="+mj-ea"/>
                <a:cs typeface="+mj-cs"/>
              </a:rPr>
              <a:t>AVE</a:t>
            </a:r>
            <a:r>
              <a:rPr lang="fr-FR" sz="2800" b="1" dirty="0">
                <a:solidFill>
                  <a:schemeClr val="bg1"/>
                </a:solidFill>
                <a:latin typeface="Calibri" panose="020F0502020204030204" pitchFamily="34" charset="0"/>
                <a:ea typeface="+mj-ea"/>
                <a:cs typeface="+mj-cs"/>
              </a:rPr>
              <a:t>/ les </a:t>
            </a:r>
            <a:r>
              <a:rPr lang="fr-FR" sz="2800" b="1" dirty="0" err="1">
                <a:solidFill>
                  <a:schemeClr val="bg1"/>
                </a:solidFill>
                <a:latin typeface="Calibri" panose="020F0502020204030204" pitchFamily="34" charset="0"/>
                <a:ea typeface="+mj-ea"/>
                <a:cs typeface="+mj-cs"/>
              </a:rPr>
              <a:t>milestones</a:t>
            </a:r>
            <a:r>
              <a:rPr lang="fr-FR" sz="2800" b="1" dirty="0">
                <a:solidFill>
                  <a:schemeClr val="bg1"/>
                </a:solidFill>
                <a:latin typeface="Calibri" panose="020F0502020204030204" pitchFamily="34" charset="0"/>
                <a:ea typeface="+mj-ea"/>
                <a:cs typeface="+mj-cs"/>
              </a:rPr>
              <a:t> </a:t>
            </a:r>
            <a:endParaRPr sz="2800" b="1" dirty="0">
              <a:solidFill>
                <a:schemeClr val="bg1"/>
              </a:solidFill>
            </a:endParaRPr>
          </a:p>
        </p:txBody>
      </p:sp>
      <p:sp>
        <p:nvSpPr>
          <p:cNvPr id="144" name="Shape 144"/>
          <p:cNvSpPr/>
          <p:nvPr/>
        </p:nvSpPr>
        <p:spPr>
          <a:xfrm rot="1820172">
            <a:off x="2843318" y="1830232"/>
            <a:ext cx="1270001" cy="1270001"/>
          </a:xfrm>
          <a:prstGeom prst="rightArrow">
            <a:avLst>
              <a:gd name="adj1" fmla="val 32000"/>
              <a:gd name="adj2" fmla="val 64000"/>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100000" t="100000"/>
            </a:path>
            <a:tileRect r="-100000" b="-100000"/>
          </a:gradFill>
          <a:ln w="12700">
            <a:miter lim="400000"/>
          </a:ln>
          <a:effectLst>
            <a:outerShdw blurRad="50800" dist="12700" rotWithShape="0">
              <a:srgbClr val="000000">
                <a:alpha val="50000"/>
              </a:srgbClr>
            </a:outerShdw>
          </a:effectLst>
        </p:spPr>
        <p:txBody>
          <a:bodyPr lIns="50800" tIns="50800" rIns="50800" bIns="50800" anchor="ctr"/>
          <a:lstStyle/>
          <a:p>
            <a:pPr>
              <a:defRPr sz="2400">
                <a:solidFill>
                  <a:srgbClr val="E1BF84"/>
                </a:solidFill>
              </a:defRPr>
            </a:pPr>
            <a:endParaRPr/>
          </a:p>
        </p:txBody>
      </p:sp>
      <p:sp>
        <p:nvSpPr>
          <p:cNvPr id="145" name="Shape 145"/>
          <p:cNvSpPr/>
          <p:nvPr/>
        </p:nvSpPr>
        <p:spPr>
          <a:xfrm rot="1556476">
            <a:off x="7696461" y="2451915"/>
            <a:ext cx="1270001" cy="1270001"/>
          </a:xfrm>
          <a:prstGeom prst="rightArrow">
            <a:avLst>
              <a:gd name="adj1" fmla="val 32000"/>
              <a:gd name="adj2" fmla="val 64000"/>
            </a:avLst>
          </a:prstGeom>
          <a:solidFill>
            <a:srgbClr val="FF0000"/>
          </a:solidFill>
          <a:ln w="12700">
            <a:miter lim="400000"/>
          </a:ln>
          <a:effectLst>
            <a:outerShdw blurRad="50800" dist="12700" rotWithShape="0">
              <a:srgbClr val="000000">
                <a:alpha val="50000"/>
              </a:srgbClr>
            </a:outerShdw>
          </a:effectLst>
        </p:spPr>
        <p:txBody>
          <a:bodyPr lIns="50800" tIns="50800" rIns="50800" bIns="50800" anchor="ctr"/>
          <a:lstStyle/>
          <a:p>
            <a:pPr>
              <a:defRPr sz="2400">
                <a:solidFill>
                  <a:srgbClr val="FFFFFF"/>
                </a:solidFill>
              </a:defRPr>
            </a:pPr>
            <a:endParaRPr/>
          </a:p>
        </p:txBody>
      </p:sp>
      <p:sp>
        <p:nvSpPr>
          <p:cNvPr id="146" name="Shape 146"/>
          <p:cNvSpPr/>
          <p:nvPr/>
        </p:nvSpPr>
        <p:spPr>
          <a:xfrm>
            <a:off x="-4964" y="1072989"/>
            <a:ext cx="2987160" cy="2445749"/>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pPr defTabSz="508254">
              <a:defRPr sz="2175">
                <a:latin typeface="Proxima Nova Condensed Regular"/>
                <a:ea typeface="Proxima Nova Condensed Regular"/>
                <a:cs typeface="Proxima Nova Condensed Regular"/>
                <a:sym typeface="Proxima Nova Condensed Regular"/>
              </a:defRPr>
            </a:pPr>
            <a:r>
              <a:rPr lang="fr-FR" b="1" dirty="0" smtClean="0"/>
              <a:t>Le 2 juin 2015, Création de AVE </a:t>
            </a:r>
            <a:r>
              <a:rPr lang="fr-FR" b="1" dirty="0" err="1" smtClean="0"/>
              <a:t>sarl</a:t>
            </a:r>
            <a:endParaRPr lang="fr-FR" b="1" dirty="0" smtClean="0"/>
          </a:p>
          <a:p>
            <a:pPr defTabSz="508254">
              <a:defRPr sz="2175">
                <a:latin typeface="Proxima Nova Condensed Regular"/>
                <a:ea typeface="Proxima Nova Condensed Regular"/>
                <a:cs typeface="Proxima Nova Condensed Regular"/>
                <a:sym typeface="Proxima Nova Condensed Regular"/>
              </a:defRPr>
            </a:pPr>
            <a:r>
              <a:rPr lang="fr-FR" b="1" dirty="0" smtClean="0"/>
              <a:t>Capital 10 000 € pour valider le concept et réaliser un test grandeur nature: </a:t>
            </a:r>
          </a:p>
          <a:p>
            <a:pPr defTabSz="508254">
              <a:defRPr sz="2175">
                <a:latin typeface="Proxima Nova Condensed Regular"/>
                <a:ea typeface="Proxima Nova Condensed Regular"/>
                <a:cs typeface="Proxima Nova Condensed Regular"/>
                <a:sym typeface="Proxima Nova Condensed Regular"/>
              </a:defRPr>
            </a:pPr>
            <a:r>
              <a:rPr lang="fr-FR" b="1" dirty="0" smtClean="0"/>
              <a:t>« l’annexe »</a:t>
            </a:r>
            <a:endParaRPr b="1" dirty="0"/>
          </a:p>
        </p:txBody>
      </p:sp>
      <p:sp>
        <p:nvSpPr>
          <p:cNvPr id="147" name="Shape 147"/>
          <p:cNvSpPr/>
          <p:nvPr/>
        </p:nvSpPr>
        <p:spPr>
          <a:xfrm>
            <a:off x="3949895" y="1795684"/>
            <a:ext cx="3859760" cy="271967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pPr defTabSz="473201">
              <a:defRPr sz="2106">
                <a:latin typeface="Proxima Nova Condensed Regular"/>
                <a:ea typeface="Proxima Nova Condensed Regular"/>
                <a:cs typeface="Proxima Nova Condensed Regular"/>
                <a:sym typeface="Proxima Nova Condensed Regular"/>
              </a:defRPr>
            </a:pPr>
            <a:r>
              <a:rPr lang="fr-FR" b="1" dirty="0" smtClean="0"/>
              <a:t>20 Décembre 2015, actionnaires fondateurs et intervenant techniques du dossier se passionnent pour le projet et </a:t>
            </a:r>
          </a:p>
          <a:p>
            <a:pPr defTabSz="473201">
              <a:defRPr sz="2106">
                <a:latin typeface="Proxima Nova Condensed Regular"/>
                <a:ea typeface="Proxima Nova Condensed Regular"/>
                <a:cs typeface="Proxima Nova Condensed Regular"/>
                <a:sym typeface="Proxima Nova Condensed Regular"/>
              </a:defRPr>
            </a:pPr>
            <a:r>
              <a:rPr lang="fr-FR" b="1" dirty="0" smtClean="0"/>
              <a:t>investissent en capital </a:t>
            </a:r>
          </a:p>
          <a:p>
            <a:pPr defTabSz="473201">
              <a:defRPr sz="2106">
                <a:latin typeface="Proxima Nova Condensed Regular"/>
                <a:ea typeface="Proxima Nova Condensed Regular"/>
                <a:cs typeface="Proxima Nova Condensed Regular"/>
                <a:sym typeface="Proxima Nova Condensed Regular"/>
              </a:defRPr>
            </a:pPr>
            <a:r>
              <a:rPr lang="fr-FR" b="1" dirty="0" smtClean="0"/>
              <a:t>750 000 €.</a:t>
            </a:r>
          </a:p>
          <a:p>
            <a:pPr defTabSz="473201">
              <a:defRPr sz="2106">
                <a:latin typeface="Proxima Nova Condensed Regular"/>
                <a:ea typeface="Proxima Nova Condensed Regular"/>
                <a:cs typeface="Proxima Nova Condensed Regular"/>
                <a:sym typeface="Proxima Nova Condensed Regular"/>
              </a:defRPr>
            </a:pPr>
            <a:r>
              <a:rPr lang="fr-FR" b="1" dirty="0" smtClean="0"/>
              <a:t>Naissance d’AVE sas</a:t>
            </a:r>
          </a:p>
          <a:p>
            <a:pPr defTabSz="473201">
              <a:defRPr sz="2106">
                <a:latin typeface="Proxima Nova Condensed Regular"/>
                <a:ea typeface="Proxima Nova Condensed Regular"/>
                <a:cs typeface="Proxima Nova Condensed Regular"/>
                <a:sym typeface="Proxima Nova Condensed Regular"/>
              </a:defRPr>
            </a:pPr>
            <a:endParaRPr dirty="0"/>
          </a:p>
        </p:txBody>
      </p:sp>
      <p:sp>
        <p:nvSpPr>
          <p:cNvPr id="148" name="Shape 148"/>
          <p:cNvSpPr/>
          <p:nvPr/>
        </p:nvSpPr>
        <p:spPr>
          <a:xfrm>
            <a:off x="9035243" y="2625945"/>
            <a:ext cx="3490353" cy="234402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pPr defTabSz="502412">
              <a:defRPr sz="2236">
                <a:latin typeface="Proxima Nova Condensed Regular"/>
                <a:ea typeface="Proxima Nova Condensed Regular"/>
                <a:cs typeface="Proxima Nova Condensed Regular"/>
                <a:sym typeface="Proxima Nova Condensed Regular"/>
              </a:defRPr>
            </a:pPr>
            <a:r>
              <a:rPr lang="fr-FR" b="1" dirty="0" smtClean="0"/>
              <a:t>Juin 2016 validation du programme technique et scientifique. Début de collaboration directe entre Philippe Guillot et notre CEO Edward </a:t>
            </a:r>
            <a:r>
              <a:rPr lang="fr-FR" b="1" dirty="0" err="1" smtClean="0"/>
              <a:t>Ryall</a:t>
            </a:r>
            <a:endParaRPr lang="fr-FR" b="1" dirty="0"/>
          </a:p>
        </p:txBody>
      </p:sp>
      <p:pic>
        <p:nvPicPr>
          <p:cNvPr id="2" name="Image 1"/>
          <p:cNvPicPr>
            <a:picLocks noChangeAspect="1"/>
          </p:cNvPicPr>
          <p:nvPr/>
        </p:nvPicPr>
        <p:blipFill>
          <a:blip r:embed="rId8"/>
          <a:stretch>
            <a:fillRect/>
          </a:stretch>
        </p:blipFill>
        <p:spPr>
          <a:xfrm rot="7396268">
            <a:off x="11232636" y="4768137"/>
            <a:ext cx="1335140" cy="1249788"/>
          </a:xfrm>
          <a:prstGeom prst="rect">
            <a:avLst/>
          </a:prstGeom>
        </p:spPr>
      </p:pic>
      <p:sp>
        <p:nvSpPr>
          <p:cNvPr id="11" name="Shape 145"/>
          <p:cNvSpPr/>
          <p:nvPr/>
        </p:nvSpPr>
        <p:spPr>
          <a:xfrm rot="2092355">
            <a:off x="7798799" y="2451913"/>
            <a:ext cx="1270001" cy="1270001"/>
          </a:xfrm>
          <a:prstGeom prst="rightArrow">
            <a:avLst>
              <a:gd name="adj1" fmla="val 32000"/>
              <a:gd name="adj2" fmla="val 64000"/>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100000" t="100000"/>
            </a:path>
            <a:tileRect r="-100000" b="-100000"/>
          </a:gradFill>
          <a:ln w="12700">
            <a:miter lim="400000"/>
          </a:ln>
          <a:effectLst>
            <a:outerShdw blurRad="50800" dist="12700" rotWithShape="0">
              <a:srgbClr val="000000">
                <a:alpha val="50000"/>
              </a:srgbClr>
            </a:outerShdw>
          </a:effectLst>
        </p:spPr>
        <p:txBody>
          <a:bodyPr lIns="50800" tIns="50800" rIns="50800" bIns="50800" anchor="ctr"/>
          <a:lstStyle/>
          <a:p>
            <a:pPr>
              <a:defRPr sz="2400">
                <a:solidFill>
                  <a:srgbClr val="FFFFFF"/>
                </a:solidFill>
              </a:defRPr>
            </a:pPr>
            <a:endParaRPr/>
          </a:p>
        </p:txBody>
      </p:sp>
      <p:pic>
        <p:nvPicPr>
          <p:cNvPr id="3" name="Image 2"/>
          <p:cNvPicPr>
            <a:picLocks noChangeAspect="1"/>
          </p:cNvPicPr>
          <p:nvPr/>
        </p:nvPicPr>
        <p:blipFill>
          <a:blip r:embed="rId9"/>
          <a:stretch>
            <a:fillRect/>
          </a:stretch>
        </p:blipFill>
        <p:spPr>
          <a:xfrm rot="712776">
            <a:off x="10587223" y="4977099"/>
            <a:ext cx="1780186" cy="1722085"/>
          </a:xfrm>
          <a:prstGeom prst="rect">
            <a:avLst/>
          </a:prstGeom>
        </p:spPr>
      </p:pic>
      <p:pic>
        <p:nvPicPr>
          <p:cNvPr id="4" name="Image 3"/>
          <p:cNvPicPr>
            <a:picLocks noChangeAspect="1"/>
          </p:cNvPicPr>
          <p:nvPr/>
        </p:nvPicPr>
        <p:blipFill>
          <a:blip r:embed="rId9"/>
          <a:stretch>
            <a:fillRect/>
          </a:stretch>
        </p:blipFill>
        <p:spPr>
          <a:xfrm>
            <a:off x="6378769" y="6863974"/>
            <a:ext cx="1780186" cy="1810669"/>
          </a:xfrm>
          <a:prstGeom prst="rect">
            <a:avLst/>
          </a:prstGeom>
        </p:spPr>
      </p:pic>
      <p:sp>
        <p:nvSpPr>
          <p:cNvPr id="14" name="Shape 145"/>
          <p:cNvSpPr/>
          <p:nvPr/>
        </p:nvSpPr>
        <p:spPr>
          <a:xfrm rot="7852693">
            <a:off x="11051016" y="5331498"/>
            <a:ext cx="1227045" cy="1226830"/>
          </a:xfrm>
          <a:prstGeom prst="rightArrow">
            <a:avLst>
              <a:gd name="adj1" fmla="val 32000"/>
              <a:gd name="adj2" fmla="val 64000"/>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100000" t="100000"/>
            </a:path>
            <a:tileRect r="-100000" b="-100000"/>
          </a:gradFill>
          <a:ln w="12700">
            <a:miter lim="400000"/>
          </a:ln>
          <a:effectLst>
            <a:outerShdw blurRad="50800" dist="12700" rotWithShape="0">
              <a:srgbClr val="000000">
                <a:alpha val="50000"/>
              </a:srgbClr>
            </a:outerShdw>
          </a:effectLst>
        </p:spPr>
        <p:txBody>
          <a:bodyPr lIns="50800" tIns="50800" rIns="50800" bIns="50800" anchor="ctr"/>
          <a:lstStyle/>
          <a:p>
            <a:pPr>
              <a:defRPr sz="2400">
                <a:solidFill>
                  <a:srgbClr val="FFFFFF"/>
                </a:solidFill>
              </a:defRPr>
            </a:pPr>
            <a:endParaRPr/>
          </a:p>
        </p:txBody>
      </p:sp>
      <p:sp>
        <p:nvSpPr>
          <p:cNvPr id="15" name="Shape 148"/>
          <p:cNvSpPr/>
          <p:nvPr/>
        </p:nvSpPr>
        <p:spPr>
          <a:xfrm>
            <a:off x="8404334" y="6587068"/>
            <a:ext cx="3737801" cy="203326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pPr defTabSz="502412">
              <a:defRPr sz="2236">
                <a:latin typeface="Proxima Nova Condensed Regular"/>
                <a:ea typeface="Proxima Nova Condensed Regular"/>
                <a:cs typeface="Proxima Nova Condensed Regular"/>
                <a:sym typeface="Proxima Nova Condensed Regular"/>
              </a:defRPr>
            </a:pPr>
            <a:r>
              <a:rPr lang="fr-FR" b="1" dirty="0" smtClean="0">
                <a:solidFill>
                  <a:schemeClr val="tx1"/>
                </a:solidFill>
              </a:rPr>
              <a:t>Décembre 2016, validation des échantillons de </a:t>
            </a:r>
            <a:r>
              <a:rPr lang="fr-FR" b="1" dirty="0" err="1" smtClean="0">
                <a:solidFill>
                  <a:schemeClr val="tx1"/>
                </a:solidFill>
              </a:rPr>
              <a:t>Xylium</a:t>
            </a:r>
            <a:r>
              <a:rPr lang="fr-FR" b="1" dirty="0" smtClean="0">
                <a:solidFill>
                  <a:schemeClr val="tx1"/>
                </a:solidFill>
              </a:rPr>
              <a:t> et fin des moules définitifs pour la fabrication de l’annexe</a:t>
            </a:r>
            <a:endParaRPr lang="fr-FR" b="1" dirty="0">
              <a:solidFill>
                <a:schemeClr val="tx1"/>
              </a:solidFill>
            </a:endParaRPr>
          </a:p>
        </p:txBody>
      </p:sp>
      <p:pic>
        <p:nvPicPr>
          <p:cNvPr id="5" name="Image 4"/>
          <p:cNvPicPr>
            <a:picLocks noChangeAspect="1"/>
          </p:cNvPicPr>
          <p:nvPr/>
        </p:nvPicPr>
        <p:blipFill>
          <a:blip r:embed="rId10"/>
          <a:stretch>
            <a:fillRect/>
          </a:stretch>
        </p:blipFill>
        <p:spPr>
          <a:xfrm>
            <a:off x="5115875" y="6863507"/>
            <a:ext cx="2359356" cy="2316681"/>
          </a:xfrm>
          <a:prstGeom prst="rect">
            <a:avLst/>
          </a:prstGeom>
        </p:spPr>
      </p:pic>
      <p:sp>
        <p:nvSpPr>
          <p:cNvPr id="7" name="ZoneTexte 6"/>
          <p:cNvSpPr txBox="1"/>
          <p:nvPr/>
        </p:nvSpPr>
        <p:spPr>
          <a:xfrm>
            <a:off x="1794434" y="7551258"/>
            <a:ext cx="3952888" cy="1815882"/>
          </a:xfrm>
          <a:prstGeom prst="rect">
            <a:avLst/>
          </a:prstGeom>
          <a:noFill/>
        </p:spPr>
        <p:txBody>
          <a:bodyPr wrap="square" rtlCol="0">
            <a:spAutoFit/>
          </a:bodyPr>
          <a:lstStyle/>
          <a:p>
            <a:r>
              <a:rPr lang="fr-FR" sz="2400" b="1" dirty="0" smtClean="0">
                <a:solidFill>
                  <a:schemeClr val="tx1"/>
                </a:solidFill>
                <a:latin typeface="Calibri" panose="020F0502020204030204" pitchFamily="34" charset="0"/>
              </a:rPr>
              <a:t>Mars</a:t>
            </a:r>
            <a:r>
              <a:rPr lang="fr-FR" sz="2800" b="1" dirty="0" smtClean="0">
                <a:solidFill>
                  <a:schemeClr val="tx1"/>
                </a:solidFill>
                <a:latin typeface="Calibri" panose="020F0502020204030204" pitchFamily="34" charset="0"/>
              </a:rPr>
              <a:t> 2017 lancement d’une souscription pour </a:t>
            </a:r>
            <a:r>
              <a:rPr lang="fr-FR" sz="2800" b="1" dirty="0" smtClean="0">
                <a:solidFill>
                  <a:schemeClr val="tx1"/>
                </a:solidFill>
                <a:latin typeface="Calibri" panose="020F0502020204030204" pitchFamily="34" charset="0"/>
              </a:rPr>
              <a:t>valider le test et démarrer en fin </a:t>
            </a:r>
            <a:r>
              <a:rPr lang="fr-FR" sz="2800" b="1" dirty="0" smtClean="0">
                <a:solidFill>
                  <a:schemeClr val="tx1"/>
                </a:solidFill>
                <a:latin typeface="Calibri" panose="020F0502020204030204" pitchFamily="34" charset="0"/>
              </a:rPr>
              <a:t>2017</a:t>
            </a:r>
            <a:endParaRPr lang="fr-FR" sz="2800" b="1" dirty="0">
              <a:solidFill>
                <a:schemeClr val="tx1"/>
              </a:solidFill>
              <a:latin typeface="Calibri" panose="020F0502020204030204" pitchFamily="34" charset="0"/>
            </a:endParaRPr>
          </a:p>
        </p:txBody>
      </p:sp>
      <p:pic>
        <p:nvPicPr>
          <p:cNvPr id="6" name="Audio 5">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12301538" y="9050338"/>
            <a:ext cx="487362" cy="487362"/>
          </a:xfrm>
          <a:prstGeom prst="rect">
            <a:avLst/>
          </a:prstGeom>
        </p:spPr>
      </p:pic>
    </p:spTree>
    <p:custDataLst>
      <p:tags r:id="rId1"/>
    </p:custData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44"/>
                                        </p:tgtEl>
                                        <p:attrNameLst>
                                          <p:attrName>style.visibility</p:attrName>
                                        </p:attrNameLst>
                                      </p:cBhvr>
                                      <p:to>
                                        <p:strVal val="visible"/>
                                      </p:to>
                                    </p:set>
                                    <p:animEffect transition="in" filter="fade">
                                      <p:cBhvr>
                                        <p:cTn id="11" dur="500"/>
                                        <p:tgtEl>
                                          <p:spTgt spid="144"/>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147"/>
                                        </p:tgtEl>
                                        <p:attrNameLst>
                                          <p:attrName>style.visibility</p:attrName>
                                        </p:attrNameLst>
                                      </p:cBhvr>
                                      <p:to>
                                        <p:strVal val="visible"/>
                                      </p:to>
                                    </p:set>
                                    <p:animEffect transition="in" filter="fade">
                                      <p:cBhvr>
                                        <p:cTn id="15" dur="500"/>
                                        <p:tgtEl>
                                          <p:spTgt spid="14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45"/>
                                        </p:tgtEl>
                                        <p:attrNameLst>
                                          <p:attrName>style.visibility</p:attrName>
                                        </p:attrNameLst>
                                      </p:cBhvr>
                                      <p:to>
                                        <p:strVal val="visible"/>
                                      </p:to>
                                    </p:set>
                                    <p:animEffect transition="in" filter="fade">
                                      <p:cBhvr>
                                        <p:cTn id="20" dur="500"/>
                                        <p:tgtEl>
                                          <p:spTgt spid="14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4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8"/>
                                        </p:tgtEl>
                                        <p:attrNameLst>
                                          <p:attrName>style.visibility</p:attrName>
                                        </p:attrNameLst>
                                      </p:cBhvr>
                                      <p:to>
                                        <p:strVal val="visible"/>
                                      </p:to>
                                    </p:set>
                                    <p:animEffect transition="in" filter="fade">
                                      <p:cBhvr>
                                        <p:cTn id="31" dur="500"/>
                                        <p:tgtEl>
                                          <p:spTgt spid="14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childTnLst>
                                </p:cTn>
                              </p:par>
                              <p:par>
                                <p:cTn id="37" presetID="10" presetClass="entr" presetSubtype="0"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500"/>
                                        <p:tgtEl>
                                          <p:spTgt spid="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1" fill="hold" display="0">
                  <p:stCondLst>
                    <p:cond delay="indefinite"/>
                  </p:stCondLst>
                  <p:endCondLst>
                    <p:cond evt="onStopAudio" delay="0">
                      <p:tgtEl>
                        <p:sldTgt/>
                      </p:tgtEl>
                    </p:cond>
                  </p:endCondLst>
                </p:cTn>
                <p:tgtEl>
                  <p:spTgt spid="6"/>
                </p:tgtEl>
              </p:cMediaNode>
            </p:audio>
          </p:childTnLst>
        </p:cTn>
      </p:par>
    </p:tnLst>
    <p:bldLst>
      <p:bldP spid="144" grpId="0" animBg="1"/>
      <p:bldP spid="145" grpId="0" animBg="1"/>
      <p:bldP spid="147" grpId="0" animBg="1"/>
      <p:bldP spid="148" grpId="0" animBg="1"/>
      <p:bldP spid="11" grpId="0" animBg="1"/>
      <p:bldP spid="14" grpId="0" animBg="1"/>
      <p:bldP spid="15" grpId="0" animBg="1"/>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hape 153"/>
          <p:cNvSpPr>
            <a:spLocks noGrp="1"/>
          </p:cNvSpPr>
          <p:nvPr>
            <p:ph type="subTitle" idx="1"/>
          </p:nvPr>
        </p:nvSpPr>
        <p:spPr>
          <a:xfrm>
            <a:off x="1002081" y="1539626"/>
            <a:ext cx="9582413" cy="2390470"/>
          </a:xfrm>
          <a:prstGeom prst="rect">
            <a:avLst/>
          </a:prstGeom>
        </p:spPr>
        <p:txBody>
          <a:bodyPr>
            <a:normAutofit fontScale="70000" lnSpcReduction="20000"/>
          </a:bodyPr>
          <a:lstStyle>
            <a:lvl1pPr algn="l">
              <a:defRPr>
                <a:latin typeface="Proxima Nova Condensed Regular"/>
                <a:ea typeface="Proxima Nova Condensed Regular"/>
                <a:cs typeface="Proxima Nova Condensed Regular"/>
                <a:sym typeface="Proxima Nova Condensed Regular"/>
              </a:defRPr>
            </a:lvl1pPr>
          </a:lstStyle>
          <a:p>
            <a:pPr marL="457200" indent="-457200">
              <a:buFontTx/>
              <a:buChar char="-"/>
            </a:pPr>
            <a:r>
              <a:rPr lang="fr-FR" sz="3400" b="1" dirty="0" smtClean="0">
                <a:solidFill>
                  <a:srgbClr val="002F8E"/>
                </a:solidFill>
                <a:latin typeface="Calibri" panose="020F0502020204030204" pitchFamily="34" charset="0"/>
              </a:rPr>
              <a:t>Outre la R&amp;D maitrisée par Ave </a:t>
            </a:r>
            <a:r>
              <a:rPr lang="fr-FR" sz="2600" b="1" dirty="0" smtClean="0">
                <a:solidFill>
                  <a:srgbClr val="002F8E"/>
                </a:solidFill>
                <a:latin typeface="Calibri" panose="020F0502020204030204" pitchFamily="34" charset="0"/>
              </a:rPr>
              <a:t>(slide 7)</a:t>
            </a:r>
          </a:p>
          <a:p>
            <a:pPr marL="457200" indent="-457200">
              <a:buFontTx/>
              <a:buChar char="-"/>
            </a:pPr>
            <a:r>
              <a:rPr lang="fr-FR" sz="3400" b="1" dirty="0" smtClean="0">
                <a:solidFill>
                  <a:srgbClr val="002F8E"/>
                </a:solidFill>
                <a:latin typeface="Calibri" panose="020F0502020204030204" pitchFamily="34" charset="0"/>
              </a:rPr>
              <a:t>AVE A LA CHANCE DE CONNAITRE UNE GRANDE PARTIE DE SES CLIENTS Potentiels PAR Leurs Prénoms</a:t>
            </a:r>
          </a:p>
          <a:p>
            <a:r>
              <a:rPr lang="fr-FR" sz="2300" i="1" dirty="0" smtClean="0">
                <a:solidFill>
                  <a:srgbClr val="002F8E"/>
                </a:solidFill>
                <a:latin typeface="Calibri" panose="020F0502020204030204" pitchFamily="34" charset="0"/>
              </a:rPr>
              <a:t>AVE DISPOSE DE PLUS DE 15 000 fiches qui recensent plus de 10 000 PLAISANCIERS avec nom, prénom, mail, modèle taille et nom du bateau et parfois leurs n° de téléphones, environ 3000 FICHES SUR LES FUTUR Acquéreurs de grosses unités et prés de 2000 DE loueurs réguliers.</a:t>
            </a:r>
            <a:endParaRPr sz="2300" i="1" dirty="0">
              <a:solidFill>
                <a:srgbClr val="002F8E"/>
              </a:solidFill>
              <a:latin typeface="Calibri" panose="020F0502020204030204" pitchFamily="34" charset="0"/>
            </a:endParaRPr>
          </a:p>
        </p:txBody>
      </p:sp>
      <p:sp>
        <p:nvSpPr>
          <p:cNvPr id="157" name="Shape 157"/>
          <p:cNvSpPr/>
          <p:nvPr/>
        </p:nvSpPr>
        <p:spPr>
          <a:xfrm>
            <a:off x="6451072" y="2961005"/>
            <a:ext cx="102656" cy="65659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a:latin typeface="Proxima Nova Condensed Regular"/>
                <a:ea typeface="Proxima Nova Condensed Regular"/>
                <a:cs typeface="Proxima Nova Condensed Regular"/>
                <a:sym typeface="Proxima Nova Condensed Regular"/>
              </a:defRPr>
            </a:lvl1pPr>
          </a:lstStyle>
          <a:p>
            <a:endParaRPr dirty="0"/>
          </a:p>
        </p:txBody>
      </p:sp>
      <p:sp>
        <p:nvSpPr>
          <p:cNvPr id="159" name="Shape 159"/>
          <p:cNvSpPr/>
          <p:nvPr/>
        </p:nvSpPr>
        <p:spPr>
          <a:xfrm>
            <a:off x="6326075" y="5487700"/>
            <a:ext cx="102657" cy="65659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a:defRPr>
                <a:solidFill>
                  <a:srgbClr val="1B2F3A"/>
                </a:solidFill>
                <a:latin typeface="Proxima Nova Condensed Semibold"/>
                <a:ea typeface="Proxima Nova Condensed Semibold"/>
                <a:cs typeface="Proxima Nova Condensed Semibold"/>
                <a:sym typeface="Proxima Nova Condensed Semibold"/>
              </a:defRPr>
            </a:pPr>
            <a:endParaRPr dirty="0"/>
          </a:p>
        </p:txBody>
      </p:sp>
      <p:sp>
        <p:nvSpPr>
          <p:cNvPr id="164" name="Shape 164"/>
          <p:cNvSpPr/>
          <p:nvPr/>
        </p:nvSpPr>
        <p:spPr>
          <a:xfrm>
            <a:off x="1519091" y="341047"/>
            <a:ext cx="6060035" cy="8763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lvl1pPr algn="l">
              <a:defRPr sz="4000">
                <a:solidFill>
                  <a:srgbClr val="0C1031"/>
                </a:solidFill>
                <a:latin typeface="Proxima Nova Condensed Semibold"/>
                <a:ea typeface="Proxima Nova Condensed Semibold"/>
                <a:cs typeface="Proxima Nova Condensed Semibold"/>
                <a:sym typeface="Proxima Nova Condensed Semibold"/>
              </a:defRPr>
            </a:lvl1pPr>
          </a:lstStyle>
          <a:p>
            <a:r>
              <a:rPr lang="fr-FR" sz="4300" b="1" kern="1200" cap="all" dirty="0">
                <a:solidFill>
                  <a:prstClr val="black"/>
                </a:solidFill>
                <a:latin typeface="Calibri" panose="020F0502020204030204" pitchFamily="34" charset="0"/>
                <a:ea typeface="+mj-ea"/>
                <a:cs typeface="+mj-cs"/>
              </a:rPr>
              <a:t>AVE</a:t>
            </a:r>
            <a:r>
              <a:rPr lang="fr-FR" sz="4300" kern="1200" cap="all" dirty="0">
                <a:solidFill>
                  <a:prstClr val="black"/>
                </a:solidFill>
                <a:latin typeface="Calibri" panose="020F0502020204030204" pitchFamily="34" charset="0"/>
                <a:ea typeface="+mj-ea"/>
                <a:cs typeface="+mj-cs"/>
              </a:rPr>
              <a:t>/ </a:t>
            </a:r>
            <a:r>
              <a:rPr lang="fr-FR" sz="2900" b="1" kern="1200" cap="all" dirty="0">
                <a:solidFill>
                  <a:prstClr val="black"/>
                </a:solidFill>
                <a:latin typeface="Calibri" panose="020F0502020204030204" pitchFamily="34" charset="0"/>
                <a:ea typeface="+mj-ea"/>
                <a:cs typeface="+mj-cs"/>
              </a:rPr>
              <a:t>les </a:t>
            </a:r>
            <a:r>
              <a:rPr lang="fr-FR" sz="2900" b="1" kern="1200" cap="all" dirty="0" smtClean="0">
                <a:solidFill>
                  <a:prstClr val="black"/>
                </a:solidFill>
                <a:latin typeface="Calibri" panose="020F0502020204030204" pitchFamily="34" charset="0"/>
                <a:ea typeface="+mj-ea"/>
                <a:cs typeface="+mj-cs"/>
              </a:rPr>
              <a:t>Keys </a:t>
            </a:r>
            <a:r>
              <a:rPr lang="fr-FR" sz="2900" b="1" kern="1200" cap="all" dirty="0" err="1" smtClean="0">
                <a:solidFill>
                  <a:prstClr val="black"/>
                </a:solidFill>
                <a:latin typeface="Calibri" panose="020F0502020204030204" pitchFamily="34" charset="0"/>
                <a:ea typeface="+mj-ea"/>
                <a:cs typeface="+mj-cs"/>
              </a:rPr>
              <a:t>Metrics</a:t>
            </a:r>
            <a:r>
              <a:rPr lang="fr-FR" sz="2900" b="1" kern="1200" cap="all" dirty="0" smtClean="0">
                <a:solidFill>
                  <a:prstClr val="black"/>
                </a:solidFill>
                <a:latin typeface="Calibri" panose="020F0502020204030204" pitchFamily="34" charset="0"/>
                <a:ea typeface="+mj-ea"/>
                <a:cs typeface="+mj-cs"/>
              </a:rPr>
              <a:t> 1°</a:t>
            </a:r>
            <a:endParaRPr dirty="0"/>
          </a:p>
        </p:txBody>
      </p:sp>
      <p:sp>
        <p:nvSpPr>
          <p:cNvPr id="4" name="Rectangle 3"/>
          <p:cNvSpPr/>
          <p:nvPr/>
        </p:nvSpPr>
        <p:spPr>
          <a:xfrm>
            <a:off x="102369" y="4318467"/>
            <a:ext cx="3329762" cy="4585871"/>
          </a:xfrm>
          <a:prstGeom prst="rect">
            <a:avLst/>
          </a:prstGeom>
        </p:spPr>
        <p:txBody>
          <a:bodyPr wrap="square">
            <a:spAutoFit/>
          </a:bodyPr>
          <a:lstStyle/>
          <a:p>
            <a:r>
              <a:rPr lang="fr-FR" sz="2800" b="1" dirty="0" smtClean="0">
                <a:solidFill>
                  <a:srgbClr val="002F8E"/>
                </a:solidFill>
                <a:latin typeface="Calibri" panose="020F0502020204030204" pitchFamily="34" charset="0"/>
              </a:rPr>
              <a:t>-</a:t>
            </a:r>
            <a:r>
              <a:rPr lang="fr-FR" sz="2400" b="1" dirty="0" smtClean="0">
                <a:solidFill>
                  <a:schemeClr val="tx1"/>
                </a:solidFill>
                <a:latin typeface="Calibri" panose="020F0502020204030204" pitchFamily="34" charset="0"/>
              </a:rPr>
              <a:t>	AVE a signé un partenariat avec Voiles-Aventures pour 	communiquer de façon privilégié sur les produits de sa 	gamme 	contre une remise sur ces mêmes produits pour les membres de 	l’associations (1799)</a:t>
            </a:r>
            <a:endParaRPr lang="fr-FR" sz="2400" b="1" dirty="0">
              <a:solidFill>
                <a:schemeClr val="tx1"/>
              </a:solidFill>
              <a:latin typeface="Calibri" panose="020F0502020204030204" pitchFamily="34" charset="0"/>
            </a:endParaRPr>
          </a:p>
        </p:txBody>
      </p:sp>
      <p:pic>
        <p:nvPicPr>
          <p:cNvPr id="2" name="Image 1"/>
          <p:cNvPicPr>
            <a:picLocks noChangeAspect="1"/>
          </p:cNvPicPr>
          <p:nvPr/>
        </p:nvPicPr>
        <p:blipFill>
          <a:blip r:embed="rId5"/>
          <a:stretch>
            <a:fillRect/>
          </a:stretch>
        </p:blipFill>
        <p:spPr>
          <a:xfrm>
            <a:off x="3031299" y="4146688"/>
            <a:ext cx="10117271" cy="5631965"/>
          </a:xfrm>
          <a:prstGeom prst="rect">
            <a:avLst/>
          </a:prstGeom>
        </p:spPr>
      </p:pic>
      <p:pic>
        <p:nvPicPr>
          <p:cNvPr id="3" name="Audio 2">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2301538" y="9050338"/>
            <a:ext cx="487362" cy="487362"/>
          </a:xfrm>
          <a:prstGeom prst="rect">
            <a:avLst/>
          </a:prstGeom>
        </p:spPr>
      </p:pic>
    </p:spTree>
    <p:custDataLst>
      <p:tags r:id="rId1"/>
    </p:custData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53">
                                            <p:txEl>
                                              <p:pRg st="1" end="1"/>
                                            </p:txEl>
                                          </p:spTgt>
                                        </p:tgtEl>
                                        <p:attrNameLst>
                                          <p:attrName>style.visibility</p:attrName>
                                        </p:attrNameLst>
                                      </p:cBhvr>
                                      <p:to>
                                        <p:strVal val="visible"/>
                                      </p:to>
                                    </p:set>
                                    <p:animEffect transition="in" filter="fade">
                                      <p:cBhvr>
                                        <p:cTn id="11" dur="500"/>
                                        <p:tgtEl>
                                          <p:spTgt spid="15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53">
                                            <p:txEl>
                                              <p:pRg st="2" end="2"/>
                                            </p:txEl>
                                          </p:spTgt>
                                        </p:tgtEl>
                                        <p:attrNameLst>
                                          <p:attrName>style.visibility</p:attrName>
                                        </p:attrNameLst>
                                      </p:cBhvr>
                                      <p:to>
                                        <p:strVal val="visible"/>
                                      </p:to>
                                    </p:set>
                                    <p:animEffect transition="in" filter="fade">
                                      <p:cBhvr>
                                        <p:cTn id="16" dur="500"/>
                                        <p:tgtEl>
                                          <p:spTgt spid="15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2000"/>
                                        <p:tgtEl>
                                          <p:spTgt spid="2"/>
                                        </p:tgtEl>
                                      </p:cBhvr>
                                    </p:animEffect>
                                  </p:childTnLst>
                                </p:cTn>
                              </p:par>
                              <p:par>
                                <p:cTn id="22" presetID="10" presetClass="entr" presetSubtype="0" fill="hold"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5"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24697" y="1006574"/>
            <a:ext cx="10314736" cy="962295"/>
          </a:xfrm>
        </p:spPr>
        <p:txBody>
          <a:bodyPr>
            <a:normAutofit fontScale="90000"/>
          </a:bodyPr>
          <a:lstStyle/>
          <a:p>
            <a:r>
              <a:rPr lang="fr-FR" b="1" dirty="0" smtClean="0">
                <a:latin typeface="Calibri" panose="020F0502020204030204" pitchFamily="34" charset="0"/>
              </a:rPr>
              <a:t>AVE est aussi un centre de Formation</a:t>
            </a:r>
            <a:endParaRPr lang="fr-FR" b="1" dirty="0">
              <a:latin typeface="Calibri" panose="020F0502020204030204" pitchFamily="34" charset="0"/>
            </a:endParaRPr>
          </a:p>
        </p:txBody>
      </p:sp>
      <p:sp>
        <p:nvSpPr>
          <p:cNvPr id="3" name="Espace réservé du contenu 2"/>
          <p:cNvSpPr>
            <a:spLocks noGrp="1"/>
          </p:cNvSpPr>
          <p:nvPr>
            <p:ph idx="1"/>
          </p:nvPr>
        </p:nvSpPr>
        <p:spPr>
          <a:xfrm>
            <a:off x="6031129" y="1671097"/>
            <a:ext cx="6283957" cy="2900286"/>
          </a:xfrm>
        </p:spPr>
        <p:txBody>
          <a:bodyPr/>
          <a:lstStyle/>
          <a:p>
            <a:r>
              <a:rPr lang="fr-FR" sz="1800" dirty="0">
                <a:latin typeface="Calibri" panose="020F0502020204030204" pitchFamily="34" charset="0"/>
              </a:rPr>
              <a:t>Huit cessions de formations de 3 semaines chacune avec cinq stagiaires  sont programmées chaque année. </a:t>
            </a:r>
            <a:r>
              <a:rPr lang="fr-FR" sz="1800" dirty="0" smtClean="0">
                <a:latin typeface="Calibri" panose="020F0502020204030204" pitchFamily="34" charset="0"/>
              </a:rPr>
              <a:t>Pour 40 </a:t>
            </a:r>
            <a:r>
              <a:rPr lang="fr-FR" sz="1800" dirty="0">
                <a:latin typeface="Calibri" panose="020F0502020204030204" pitchFamily="34" charset="0"/>
              </a:rPr>
              <a:t>personnes formées </a:t>
            </a:r>
            <a:r>
              <a:rPr lang="fr-FR" sz="1800" dirty="0" smtClean="0">
                <a:latin typeface="Calibri" panose="020F0502020204030204" pitchFamily="34" charset="0"/>
              </a:rPr>
              <a:t>10 seront opérationnels.</a:t>
            </a:r>
            <a:endParaRPr lang="fr-FR" sz="1800" dirty="0">
              <a:latin typeface="Calibri" panose="020F0502020204030204" pitchFamily="34" charset="0"/>
            </a:endParaRPr>
          </a:p>
          <a:p>
            <a:endParaRPr lang="fr-FR" dirty="0">
              <a:latin typeface="Calibri" panose="020F0502020204030204" pitchFamily="34" charset="0"/>
            </a:endParaRPr>
          </a:p>
        </p:txBody>
      </p:sp>
      <p:sp>
        <p:nvSpPr>
          <p:cNvPr id="4" name="Espace réservé du texte 3"/>
          <p:cNvSpPr>
            <a:spLocks noGrp="1"/>
          </p:cNvSpPr>
          <p:nvPr>
            <p:ph type="body" sz="half" idx="2"/>
          </p:nvPr>
        </p:nvSpPr>
        <p:spPr>
          <a:xfrm>
            <a:off x="482699" y="2094794"/>
            <a:ext cx="4615393" cy="5972748"/>
          </a:xfrm>
        </p:spPr>
        <p:txBody>
          <a:bodyPr>
            <a:normAutofit/>
          </a:bodyPr>
          <a:lstStyle/>
          <a:p>
            <a:r>
              <a:rPr lang="fr-FR" sz="2800" dirty="0" smtClean="0">
                <a:latin typeface="Calibri" panose="020F0502020204030204" pitchFamily="34" charset="0"/>
              </a:rPr>
              <a:t>L</a:t>
            </a:r>
            <a:r>
              <a:rPr lang="fr-FR" sz="2800" b="1" dirty="0" smtClean="0">
                <a:latin typeface="Calibri" panose="020F0502020204030204" pitchFamily="34" charset="0"/>
              </a:rPr>
              <a:t>es artisans, fabricant sur commande, au plus prêt du client final, avec un maximum d’options possibles sont passés par notre centre de formation  </a:t>
            </a:r>
            <a:r>
              <a:rPr lang="fr-FR" sz="2800" b="1" dirty="0">
                <a:latin typeface="Calibri" panose="020F0502020204030204" pitchFamily="34" charset="0"/>
              </a:rPr>
              <a:t>La formation des fabricants agréés est une part du chiffre d’affaire direct et indirect. Direct par le paiement de la formation (PE, Crédit formation etc</a:t>
            </a:r>
            <a:r>
              <a:rPr lang="fr-FR" sz="2800" b="1" dirty="0" smtClean="0">
                <a:latin typeface="Calibri" panose="020F0502020204030204" pitchFamily="34" charset="0"/>
              </a:rPr>
              <a:t>…)</a:t>
            </a:r>
            <a:endParaRPr lang="fr-FR" sz="2800" dirty="0">
              <a:latin typeface="Calibri" panose="020F0502020204030204" pitchFamily="34" charset="0"/>
            </a:endParaRPr>
          </a:p>
        </p:txBody>
      </p:sp>
      <p:sp>
        <p:nvSpPr>
          <p:cNvPr id="5" name="Rectangle 4"/>
          <p:cNvSpPr/>
          <p:nvPr/>
        </p:nvSpPr>
        <p:spPr>
          <a:xfrm>
            <a:off x="658064" y="1"/>
            <a:ext cx="5517268" cy="1200329"/>
          </a:xfrm>
          <a:prstGeom prst="rect">
            <a:avLst/>
          </a:prstGeom>
        </p:spPr>
        <p:txBody>
          <a:bodyPr wrap="square">
            <a:spAutoFit/>
          </a:bodyPr>
          <a:lstStyle/>
          <a:p>
            <a:r>
              <a:rPr lang="fr-FR" sz="7200" b="1" kern="1200" cap="all" dirty="0">
                <a:solidFill>
                  <a:prstClr val="black"/>
                </a:solidFill>
                <a:latin typeface="Calibri" panose="020F0502020204030204" pitchFamily="34" charset="0"/>
              </a:rPr>
              <a:t>AVE</a:t>
            </a:r>
            <a:r>
              <a:rPr lang="fr-FR" sz="7200" kern="1200" cap="all" dirty="0">
                <a:solidFill>
                  <a:prstClr val="black"/>
                </a:solidFill>
                <a:latin typeface="Calibri" panose="020F0502020204030204" pitchFamily="34" charset="0"/>
              </a:rPr>
              <a:t>/ </a:t>
            </a:r>
            <a:r>
              <a:rPr lang="fr-FR" sz="2800" b="1" kern="1200" cap="all" dirty="0">
                <a:solidFill>
                  <a:prstClr val="black"/>
                </a:solidFill>
                <a:latin typeface="Calibri" panose="020F0502020204030204" pitchFamily="34" charset="0"/>
              </a:rPr>
              <a:t>les Keys </a:t>
            </a:r>
            <a:r>
              <a:rPr lang="fr-FR" sz="2800" b="1" kern="1200" cap="all" dirty="0" err="1">
                <a:solidFill>
                  <a:prstClr val="black"/>
                </a:solidFill>
                <a:latin typeface="Calibri" panose="020F0502020204030204" pitchFamily="34" charset="0"/>
              </a:rPr>
              <a:t>Metrics</a:t>
            </a:r>
            <a:r>
              <a:rPr lang="fr-FR" sz="2800" b="1" kern="1200" cap="all" dirty="0">
                <a:solidFill>
                  <a:prstClr val="black"/>
                </a:solidFill>
                <a:latin typeface="Calibri" panose="020F0502020204030204" pitchFamily="34" charset="0"/>
              </a:rPr>
              <a:t> </a:t>
            </a:r>
            <a:r>
              <a:rPr lang="fr-FR" sz="2800" b="1" kern="1200" cap="all" dirty="0" smtClean="0">
                <a:solidFill>
                  <a:prstClr val="black"/>
                </a:solidFill>
                <a:latin typeface="Calibri" panose="020F0502020204030204" pitchFamily="34" charset="0"/>
              </a:rPr>
              <a:t>2°</a:t>
            </a:r>
            <a:endParaRPr lang="fr-FR" sz="2800" dirty="0">
              <a:latin typeface="Calibri" panose="020F0502020204030204" pitchFamily="34" charset="0"/>
            </a:endParaRP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301538" y="9050338"/>
            <a:ext cx="487362" cy="487362"/>
          </a:xfrm>
          <a:prstGeom prst="rect">
            <a:avLst/>
          </a:prstGeom>
        </p:spPr>
      </p:pic>
      <p:graphicFrame>
        <p:nvGraphicFramePr>
          <p:cNvPr id="9" name="Tableau 8"/>
          <p:cNvGraphicFramePr>
            <a:graphicFrameLocks noGrp="1"/>
          </p:cNvGraphicFramePr>
          <p:nvPr>
            <p:extLst>
              <p:ext uri="{D42A27DB-BD31-4B8C-83A1-F6EECF244321}">
                <p14:modId xmlns:p14="http://schemas.microsoft.com/office/powerpoint/2010/main" val="2583811264"/>
              </p:ext>
            </p:extLst>
          </p:nvPr>
        </p:nvGraphicFramePr>
        <p:xfrm>
          <a:off x="5724396" y="3248010"/>
          <a:ext cx="6701424" cy="6103053"/>
        </p:xfrm>
        <a:graphic>
          <a:graphicData uri="http://schemas.openxmlformats.org/drawingml/2006/table">
            <a:tbl>
              <a:tblPr firstRow="1" firstCol="1" bandRow="1">
                <a:tableStyleId>{5940675A-B579-460E-94D1-54222C63F5DA}</a:tableStyleId>
              </a:tblPr>
              <a:tblGrid>
                <a:gridCol w="2149664"/>
                <a:gridCol w="1106052"/>
                <a:gridCol w="284541"/>
                <a:gridCol w="2023004"/>
                <a:gridCol w="1138163"/>
              </a:tblGrid>
              <a:tr h="316181">
                <a:tc>
                  <a:txBody>
                    <a:bodyPr/>
                    <a:lstStyle/>
                    <a:p>
                      <a:pPr marL="45720">
                        <a:spcAft>
                          <a:spcPts val="0"/>
                        </a:spcAft>
                      </a:pPr>
                      <a:r>
                        <a:rPr lang="fr-FR" sz="1600" b="1" dirty="0">
                          <a:effectLst/>
                          <a:latin typeface="Calibri" panose="020F0502020204030204" pitchFamily="34" charset="0"/>
                        </a:rPr>
                        <a:t>Formation technique</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gridSpan="2">
                  <a:txBody>
                    <a:bodyPr/>
                    <a:lstStyle/>
                    <a:p>
                      <a:pPr marL="39370">
                        <a:spcAft>
                          <a:spcPts val="0"/>
                        </a:spcAft>
                      </a:pPr>
                      <a:r>
                        <a:rPr lang="fr-FR" sz="1600" b="1">
                          <a:effectLst/>
                          <a:latin typeface="Calibri" panose="020F0502020204030204" pitchFamily="34" charset="0"/>
                        </a:rPr>
                        <a:t>Formation commerciale et gestion</a:t>
                      </a:r>
                      <a:endParaRPr lang="fr-FR" sz="1600" b="1">
                        <a:effectLst/>
                        <a:latin typeface="Calibri" panose="020F0502020204030204" pitchFamily="34" charset="0"/>
                        <a:ea typeface="Times New Roman" panose="02020603050405020304" pitchFamily="18" charset="0"/>
                      </a:endParaRPr>
                    </a:p>
                  </a:txBody>
                  <a:tcPr marL="44450" marR="44450" marT="0" marB="0" anchor="b"/>
                </a:tc>
                <a:tc hMerge="1">
                  <a:txBody>
                    <a:bodyPr/>
                    <a:lstStyle/>
                    <a:p>
                      <a:endParaRPr lang="fr-FR"/>
                    </a:p>
                  </a:txBody>
                  <a:tcPr/>
                </a:tc>
              </a:tr>
              <a:tr h="303534">
                <a:tc>
                  <a:txBody>
                    <a:bodyPr/>
                    <a:lstStyle/>
                    <a:p>
                      <a:pPr marL="45720">
                        <a:spcAft>
                          <a:spcPts val="0"/>
                        </a:spcAft>
                      </a:pPr>
                      <a:r>
                        <a:rPr lang="fr-FR" sz="1600" b="1" dirty="0">
                          <a:effectLst/>
                          <a:latin typeface="Calibri" panose="020F0502020204030204" pitchFamily="34" charset="0"/>
                        </a:rPr>
                        <a:t>Prix de vente/semaine</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dirty="0">
                          <a:effectLst/>
                          <a:latin typeface="Calibri" panose="020F0502020204030204" pitchFamily="34" charset="0"/>
                        </a:rPr>
                        <a:t>1 700 €</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pPr marL="39370">
                        <a:spcAft>
                          <a:spcPts val="0"/>
                        </a:spcAft>
                      </a:pPr>
                      <a:r>
                        <a:rPr lang="fr-FR" sz="1600" b="1">
                          <a:effectLst/>
                          <a:latin typeface="Calibri" panose="020F0502020204030204" pitchFamily="34" charset="0"/>
                        </a:rPr>
                        <a:t>Prix de vente</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a:effectLst/>
                          <a:latin typeface="Calibri" panose="020F0502020204030204" pitchFamily="34" charset="0"/>
                        </a:rPr>
                        <a:t>1 100 €</a:t>
                      </a:r>
                      <a:endParaRPr lang="fr-FR" sz="1600" b="1">
                        <a:effectLst/>
                        <a:latin typeface="Calibri" panose="020F0502020204030204" pitchFamily="34" charset="0"/>
                        <a:ea typeface="Times New Roman" panose="02020603050405020304" pitchFamily="18" charset="0"/>
                      </a:endParaRPr>
                    </a:p>
                  </a:txBody>
                  <a:tcPr marL="44450" marR="44450" marT="0" marB="0" anchor="b"/>
                </a:tc>
              </a:tr>
              <a:tr h="303534">
                <a:tc>
                  <a:txBody>
                    <a:bodyPr/>
                    <a:lstStyle/>
                    <a:p>
                      <a:pPr marL="45720">
                        <a:spcAft>
                          <a:spcPts val="0"/>
                        </a:spcAft>
                      </a:pPr>
                      <a:r>
                        <a:rPr lang="fr-FR" sz="1600" b="1" dirty="0">
                          <a:effectLst/>
                          <a:latin typeface="Calibri" panose="020F0502020204030204" pitchFamily="34" charset="0"/>
                        </a:rPr>
                        <a:t>Durée /  semaines</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dirty="0">
                          <a:effectLst/>
                          <a:latin typeface="Calibri" panose="020F0502020204030204" pitchFamily="34" charset="0"/>
                        </a:rPr>
                        <a:t>2</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c>
                  <a:txBody>
                    <a:bodyPr/>
                    <a:lstStyle/>
                    <a:p>
                      <a:pPr marL="39370">
                        <a:spcAft>
                          <a:spcPts val="0"/>
                        </a:spcAft>
                      </a:pPr>
                      <a:r>
                        <a:rPr lang="fr-FR" sz="1600" b="1" dirty="0">
                          <a:effectLst/>
                          <a:latin typeface="Calibri" panose="020F0502020204030204" pitchFamily="34" charset="0"/>
                        </a:rPr>
                        <a:t>Durée /  semaines</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a:effectLst/>
                          <a:latin typeface="Calibri" panose="020F0502020204030204" pitchFamily="34" charset="0"/>
                        </a:rPr>
                        <a:t>1</a:t>
                      </a:r>
                      <a:endParaRPr lang="fr-FR" sz="1600" b="1">
                        <a:effectLst/>
                        <a:latin typeface="Calibri" panose="020F0502020204030204" pitchFamily="34" charset="0"/>
                        <a:ea typeface="Times New Roman" panose="02020603050405020304" pitchFamily="18" charset="0"/>
                      </a:endParaRPr>
                    </a:p>
                  </a:txBody>
                  <a:tcPr marL="44450" marR="44450" marT="0" marB="0" anchor="b"/>
                </a:tc>
              </a:tr>
              <a:tr h="316181">
                <a:tc>
                  <a:txBody>
                    <a:bodyPr/>
                    <a:lstStyle/>
                    <a:p>
                      <a:pPr marL="45720">
                        <a:spcAft>
                          <a:spcPts val="0"/>
                        </a:spcAft>
                      </a:pPr>
                      <a:r>
                        <a:rPr lang="fr-FR" sz="1600" b="1" dirty="0" err="1">
                          <a:effectLst/>
                          <a:latin typeface="Calibri" panose="020F0502020204030204" pitchFamily="34" charset="0"/>
                        </a:rPr>
                        <a:t>Nbr</a:t>
                      </a:r>
                      <a:r>
                        <a:rPr lang="fr-FR" sz="1600" b="1" dirty="0">
                          <a:effectLst/>
                          <a:latin typeface="Calibri" panose="020F0502020204030204" pitchFamily="34" charset="0"/>
                        </a:rPr>
                        <a:t> de stagiaire</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dirty="0">
                          <a:effectLst/>
                          <a:latin typeface="Calibri" panose="020F0502020204030204" pitchFamily="34" charset="0"/>
                        </a:rPr>
                        <a:t>5</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pPr marL="39370">
                        <a:spcAft>
                          <a:spcPts val="0"/>
                        </a:spcAft>
                      </a:pPr>
                      <a:r>
                        <a:rPr lang="fr-FR" sz="1600" b="1" dirty="0" err="1">
                          <a:effectLst/>
                          <a:latin typeface="Calibri" panose="020F0502020204030204" pitchFamily="34" charset="0"/>
                        </a:rPr>
                        <a:t>Nbr</a:t>
                      </a:r>
                      <a:r>
                        <a:rPr lang="fr-FR" sz="1600" b="1" dirty="0">
                          <a:effectLst/>
                          <a:latin typeface="Calibri" panose="020F0502020204030204" pitchFamily="34" charset="0"/>
                        </a:rPr>
                        <a:t> de stagiaire</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a:effectLst/>
                          <a:latin typeface="Calibri" panose="020F0502020204030204" pitchFamily="34" charset="0"/>
                        </a:rPr>
                        <a:t>5</a:t>
                      </a:r>
                      <a:endParaRPr lang="fr-FR" sz="1600" b="1">
                        <a:effectLst/>
                        <a:latin typeface="Calibri" panose="020F0502020204030204" pitchFamily="34" charset="0"/>
                        <a:ea typeface="Times New Roman" panose="02020603050405020304" pitchFamily="18" charset="0"/>
                      </a:endParaRPr>
                    </a:p>
                  </a:txBody>
                  <a:tcPr marL="44450" marR="44450" marT="0" marB="0" anchor="b"/>
                </a:tc>
              </a:tr>
              <a:tr h="278239">
                <a:tc>
                  <a:txBody>
                    <a:bodyPr/>
                    <a:lstStyle/>
                    <a:p>
                      <a:pPr marL="45720">
                        <a:spcAft>
                          <a:spcPts val="0"/>
                        </a:spcAft>
                      </a:pPr>
                      <a:r>
                        <a:rPr lang="fr-FR" sz="1600" b="1">
                          <a:effectLst/>
                          <a:latin typeface="Calibri" panose="020F0502020204030204" pitchFamily="34" charset="0"/>
                        </a:rPr>
                        <a:t>Chiffre d'affaire direct</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dirty="0">
                          <a:effectLst/>
                          <a:latin typeface="Calibri" panose="020F0502020204030204" pitchFamily="34" charset="0"/>
                        </a:rPr>
                        <a:t>17 000 €</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pPr marL="39370">
                        <a:spcAft>
                          <a:spcPts val="0"/>
                        </a:spcAft>
                      </a:pPr>
                      <a:r>
                        <a:rPr lang="fr-FR" sz="1600" b="1" dirty="0">
                          <a:effectLst/>
                          <a:latin typeface="Calibri" panose="020F0502020204030204" pitchFamily="34" charset="0"/>
                        </a:rPr>
                        <a:t>Chiffre d'affaire direct</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a:effectLst/>
                          <a:latin typeface="Calibri" panose="020F0502020204030204" pitchFamily="34" charset="0"/>
                        </a:rPr>
                        <a:t>5 500 €</a:t>
                      </a:r>
                      <a:endParaRPr lang="fr-FR" sz="1600" b="1">
                        <a:effectLst/>
                        <a:latin typeface="Calibri" panose="020F0502020204030204" pitchFamily="34" charset="0"/>
                        <a:ea typeface="Times New Roman" panose="02020603050405020304" pitchFamily="18" charset="0"/>
                      </a:endParaRPr>
                    </a:p>
                  </a:txBody>
                  <a:tcPr marL="44450" marR="44450" marT="0" marB="0" anchor="b"/>
                </a:tc>
              </a:tr>
              <a:tr h="252944">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r>
              <a:tr h="316181">
                <a:tc>
                  <a:txBody>
                    <a:bodyPr/>
                    <a:lstStyle/>
                    <a:p>
                      <a:pPr marL="45720">
                        <a:spcAft>
                          <a:spcPts val="0"/>
                        </a:spcAft>
                      </a:pPr>
                      <a:r>
                        <a:rPr lang="fr-FR" sz="1600" b="1">
                          <a:effectLst/>
                          <a:latin typeface="Calibri" panose="020F0502020204030204" pitchFamily="34" charset="0"/>
                        </a:rPr>
                        <a:t>Coût</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c>
                  <a:txBody>
                    <a:bodyPr/>
                    <a:lstStyle/>
                    <a:p>
                      <a:pPr marL="39370">
                        <a:spcAft>
                          <a:spcPts val="0"/>
                        </a:spcAft>
                      </a:pPr>
                      <a:r>
                        <a:rPr lang="fr-FR" sz="1600" b="1" dirty="0">
                          <a:effectLst/>
                          <a:latin typeface="Calibri" panose="020F0502020204030204" pitchFamily="34" charset="0"/>
                        </a:rPr>
                        <a:t>Coût</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r>
              <a:tr h="303534">
                <a:tc>
                  <a:txBody>
                    <a:bodyPr/>
                    <a:lstStyle/>
                    <a:p>
                      <a:pPr marL="45720">
                        <a:spcAft>
                          <a:spcPts val="0"/>
                        </a:spcAft>
                      </a:pPr>
                      <a:r>
                        <a:rPr lang="fr-FR" sz="1600" b="1">
                          <a:effectLst/>
                          <a:latin typeface="Calibri" panose="020F0502020204030204" pitchFamily="34" charset="0"/>
                        </a:rPr>
                        <a:t>Formateur</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a:effectLst/>
                          <a:latin typeface="Calibri" panose="020F0502020204030204" pitchFamily="34" charset="0"/>
                        </a:rPr>
                        <a:t>2 650 €</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pPr marL="39370">
                        <a:spcAft>
                          <a:spcPts val="0"/>
                        </a:spcAft>
                      </a:pPr>
                      <a:r>
                        <a:rPr lang="fr-FR" sz="1600" b="1" dirty="0">
                          <a:effectLst/>
                          <a:latin typeface="Calibri" panose="020F0502020204030204" pitchFamily="34" charset="0"/>
                        </a:rPr>
                        <a:t>Formateur</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dirty="0">
                          <a:effectLst/>
                          <a:latin typeface="Calibri" panose="020F0502020204030204" pitchFamily="34" charset="0"/>
                        </a:rPr>
                        <a:t>1 200 €</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r>
              <a:tr h="303534">
                <a:tc>
                  <a:txBody>
                    <a:bodyPr/>
                    <a:lstStyle/>
                    <a:p>
                      <a:pPr marL="45720">
                        <a:spcAft>
                          <a:spcPts val="0"/>
                        </a:spcAft>
                      </a:pPr>
                      <a:r>
                        <a:rPr lang="fr-FR" sz="1600" b="1">
                          <a:effectLst/>
                          <a:latin typeface="Calibri" panose="020F0502020204030204" pitchFamily="34" charset="0"/>
                        </a:rPr>
                        <a:t>Matériel</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a:effectLst/>
                          <a:latin typeface="Calibri" panose="020F0502020204030204" pitchFamily="34" charset="0"/>
                        </a:rPr>
                        <a:t>2 800 €</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pPr marL="39370">
                        <a:spcAft>
                          <a:spcPts val="0"/>
                        </a:spcAft>
                      </a:pPr>
                      <a:r>
                        <a:rPr lang="fr-FR" sz="1600" b="1" dirty="0">
                          <a:effectLst/>
                          <a:latin typeface="Calibri" panose="020F0502020204030204" pitchFamily="34" charset="0"/>
                        </a:rPr>
                        <a:t>Matériel</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dirty="0">
                          <a:effectLst/>
                          <a:latin typeface="Calibri" panose="020F0502020204030204" pitchFamily="34" charset="0"/>
                        </a:rPr>
                        <a:t>200 €</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r>
              <a:tr h="316181">
                <a:tc>
                  <a:txBody>
                    <a:bodyPr/>
                    <a:lstStyle/>
                    <a:p>
                      <a:pPr marL="45720">
                        <a:spcAft>
                          <a:spcPts val="0"/>
                        </a:spcAft>
                      </a:pPr>
                      <a:r>
                        <a:rPr lang="fr-FR" sz="1600" b="1">
                          <a:effectLst/>
                          <a:latin typeface="Calibri" panose="020F0502020204030204" pitchFamily="34" charset="0"/>
                        </a:rPr>
                        <a:t>Divers</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a:effectLst/>
                          <a:latin typeface="Calibri" panose="020F0502020204030204" pitchFamily="34" charset="0"/>
                        </a:rPr>
                        <a:t>2 500 €</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pPr marL="39370">
                        <a:spcAft>
                          <a:spcPts val="0"/>
                        </a:spcAft>
                      </a:pPr>
                      <a:r>
                        <a:rPr lang="fr-FR" sz="1600" b="1" dirty="0">
                          <a:effectLst/>
                          <a:latin typeface="Calibri" panose="020F0502020204030204" pitchFamily="34" charset="0"/>
                        </a:rPr>
                        <a:t>Divers</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dirty="0">
                          <a:effectLst/>
                          <a:latin typeface="Calibri" panose="020F0502020204030204" pitchFamily="34" charset="0"/>
                        </a:rPr>
                        <a:t>1 000 €</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r>
              <a:tr h="316181">
                <a:tc>
                  <a:txBody>
                    <a:bodyPr/>
                    <a:lstStyle/>
                    <a:p>
                      <a:pPr marL="45720">
                        <a:spcAft>
                          <a:spcPts val="0"/>
                        </a:spcAft>
                      </a:pPr>
                      <a:r>
                        <a:rPr lang="fr-FR" sz="1600" b="1">
                          <a:effectLst/>
                          <a:latin typeface="Calibri" panose="020F0502020204030204" pitchFamily="34" charset="0"/>
                        </a:rPr>
                        <a:t>Total</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a:effectLst/>
                          <a:latin typeface="Calibri" panose="020F0502020204030204" pitchFamily="34" charset="0"/>
                        </a:rPr>
                        <a:t>7 950 €</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pPr marL="39370">
                        <a:spcAft>
                          <a:spcPts val="0"/>
                        </a:spcAft>
                      </a:pPr>
                      <a:r>
                        <a:rPr lang="fr-FR" sz="1600" b="1" dirty="0">
                          <a:effectLst/>
                          <a:latin typeface="Calibri" panose="020F0502020204030204" pitchFamily="34" charset="0"/>
                        </a:rPr>
                        <a:t>Total</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dirty="0">
                          <a:effectLst/>
                          <a:latin typeface="Calibri" panose="020F0502020204030204" pitchFamily="34" charset="0"/>
                        </a:rPr>
                        <a:t>2 400 €</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r>
              <a:tr h="252944">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r>
              <a:tr h="303534">
                <a:tc>
                  <a:txBody>
                    <a:bodyPr/>
                    <a:lstStyle/>
                    <a:p>
                      <a:pPr marL="45720">
                        <a:spcAft>
                          <a:spcPts val="0"/>
                        </a:spcAft>
                      </a:pPr>
                      <a:r>
                        <a:rPr lang="fr-FR" sz="1600" b="1">
                          <a:effectLst/>
                          <a:latin typeface="Calibri" panose="020F0502020204030204" pitchFamily="34" charset="0"/>
                        </a:rPr>
                        <a:t>Chiffre d'affaire indirect</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r>
              <a:tr h="303534">
                <a:tc>
                  <a:txBody>
                    <a:bodyPr/>
                    <a:lstStyle/>
                    <a:p>
                      <a:pPr marL="45720">
                        <a:spcAft>
                          <a:spcPts val="0"/>
                        </a:spcAft>
                      </a:pPr>
                      <a:r>
                        <a:rPr lang="fr-FR" sz="1600" b="1">
                          <a:effectLst/>
                          <a:latin typeface="Calibri" panose="020F0502020204030204" pitchFamily="34" charset="0"/>
                        </a:rPr>
                        <a:t>Accessoires</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a:effectLst/>
                          <a:latin typeface="Calibri" panose="020F0502020204030204" pitchFamily="34" charset="0"/>
                        </a:rPr>
                        <a:t>600 €</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r>
              <a:tr h="303534">
                <a:tc>
                  <a:txBody>
                    <a:bodyPr/>
                    <a:lstStyle/>
                    <a:p>
                      <a:pPr marL="45720">
                        <a:spcAft>
                          <a:spcPts val="0"/>
                        </a:spcAft>
                      </a:pPr>
                      <a:r>
                        <a:rPr lang="fr-FR" sz="1600" b="1">
                          <a:effectLst/>
                          <a:latin typeface="Calibri" panose="020F0502020204030204" pitchFamily="34" charset="0"/>
                        </a:rPr>
                        <a:t>bateau CK + Moule</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a:effectLst/>
                          <a:latin typeface="Calibri" panose="020F0502020204030204" pitchFamily="34" charset="0"/>
                        </a:rPr>
                        <a:t>7 500 €</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r>
              <a:tr h="303534">
                <a:tc>
                  <a:txBody>
                    <a:bodyPr/>
                    <a:lstStyle/>
                    <a:p>
                      <a:pPr marL="45720">
                        <a:spcAft>
                          <a:spcPts val="0"/>
                        </a:spcAft>
                      </a:pPr>
                      <a:r>
                        <a:rPr lang="fr-FR" sz="1600" b="1">
                          <a:effectLst/>
                          <a:latin typeface="Calibri" panose="020F0502020204030204" pitchFamily="34" charset="0"/>
                        </a:rPr>
                        <a:t>Total</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a:effectLst/>
                          <a:latin typeface="Calibri" panose="020F0502020204030204" pitchFamily="34" charset="0"/>
                        </a:rPr>
                        <a:t>8 100 €</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pPr marL="39370">
                        <a:spcAft>
                          <a:spcPts val="0"/>
                        </a:spcAft>
                      </a:pPr>
                      <a:r>
                        <a:rPr lang="fr-FR" sz="1600" b="1">
                          <a:effectLst/>
                          <a:latin typeface="Calibri" panose="020F0502020204030204" pitchFamily="34" charset="0"/>
                        </a:rPr>
                        <a:t>Total</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dirty="0">
                          <a:effectLst/>
                          <a:latin typeface="Calibri" panose="020F0502020204030204" pitchFamily="34" charset="0"/>
                        </a:rPr>
                        <a:t>0 €</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r>
              <a:tr h="252944">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r>
              <a:tr h="480312">
                <a:tc>
                  <a:txBody>
                    <a:bodyPr/>
                    <a:lstStyle/>
                    <a:p>
                      <a:pPr marL="45720">
                        <a:spcAft>
                          <a:spcPts val="0"/>
                        </a:spcAft>
                      </a:pPr>
                      <a:r>
                        <a:rPr lang="fr-FR" sz="1600" b="1">
                          <a:effectLst/>
                          <a:latin typeface="Calibri" panose="020F0502020204030204" pitchFamily="34" charset="0"/>
                        </a:rPr>
                        <a:t>Nombre annuel de stages</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a:effectLst/>
                          <a:latin typeface="Calibri" panose="020F0502020204030204" pitchFamily="34" charset="0"/>
                        </a:rPr>
                        <a:t>6</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pPr marL="39370">
                        <a:spcAft>
                          <a:spcPts val="0"/>
                        </a:spcAft>
                      </a:pPr>
                      <a:r>
                        <a:rPr lang="fr-FR" sz="1600" b="1">
                          <a:effectLst/>
                          <a:latin typeface="Calibri" panose="020F0502020204030204" pitchFamily="34" charset="0"/>
                        </a:rPr>
                        <a:t>Nombre annuel de stages</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dirty="0">
                          <a:effectLst/>
                          <a:latin typeface="Calibri" panose="020F0502020204030204" pitchFamily="34" charset="0"/>
                        </a:rPr>
                        <a:t>6</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r>
              <a:tr h="252944">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endParaRPr lang="fr-FR" sz="1600" b="1" dirty="0">
                        <a:effectLst/>
                        <a:latin typeface="Calibri" panose="020F0502020204030204" pitchFamily="34" charset="0"/>
                      </a:endParaRPr>
                    </a:p>
                  </a:txBody>
                  <a:tcPr marL="44450" marR="44450" marT="0" marB="0" anchor="b"/>
                </a:tc>
              </a:tr>
              <a:tr h="316181">
                <a:tc>
                  <a:txBody>
                    <a:bodyPr/>
                    <a:lstStyle/>
                    <a:p>
                      <a:pPr marL="45720">
                        <a:spcAft>
                          <a:spcPts val="0"/>
                        </a:spcAft>
                      </a:pPr>
                      <a:r>
                        <a:rPr lang="fr-FR" sz="1600" b="1" u="sng">
                          <a:effectLst/>
                          <a:latin typeface="Calibri" panose="020F0502020204030204" pitchFamily="34" charset="0"/>
                        </a:rPr>
                        <a:t>Résultat</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pPr algn="ctr">
                        <a:spcAft>
                          <a:spcPts val="0"/>
                        </a:spcAft>
                      </a:pPr>
                      <a:r>
                        <a:rPr lang="fr-FR" sz="1600" b="1">
                          <a:effectLst/>
                          <a:latin typeface="Calibri" panose="020F0502020204030204" pitchFamily="34" charset="0"/>
                        </a:rPr>
                        <a:t>137 200 €</a:t>
                      </a:r>
                      <a:endParaRPr lang="fr-FR" sz="1600" b="1">
                        <a:effectLst/>
                        <a:latin typeface="Calibri" panose="020F0502020204030204" pitchFamily="34" charset="0"/>
                        <a:ea typeface="Times New Roman" panose="02020603050405020304" pitchFamily="18" charset="0"/>
                      </a:endParaRPr>
                    </a:p>
                  </a:txBody>
                  <a:tcPr marL="44450" marR="44450" marT="0" marB="0" anchor="b"/>
                </a:tc>
                <a:tc>
                  <a:txBody>
                    <a:bodyPr/>
                    <a:lstStyle/>
                    <a:p>
                      <a:endParaRPr lang="fr-FR" sz="1600" b="1">
                        <a:effectLst/>
                        <a:latin typeface="Calibri" panose="020F0502020204030204" pitchFamily="34" charset="0"/>
                      </a:endParaRPr>
                    </a:p>
                  </a:txBody>
                  <a:tcPr marL="44450" marR="44450" marT="0" marB="0" anchor="b"/>
                </a:tc>
                <a:tc>
                  <a:txBody>
                    <a:bodyPr/>
                    <a:lstStyle/>
                    <a:p>
                      <a:pPr marL="39370">
                        <a:spcAft>
                          <a:spcPts val="0"/>
                        </a:spcAft>
                      </a:pPr>
                      <a:r>
                        <a:rPr lang="fr-FR" sz="1600" b="1" u="sng" dirty="0">
                          <a:effectLst/>
                          <a:latin typeface="Calibri" panose="020F0502020204030204" pitchFamily="34" charset="0"/>
                        </a:rPr>
                        <a:t>Résultat</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c>
                  <a:txBody>
                    <a:bodyPr/>
                    <a:lstStyle/>
                    <a:p>
                      <a:pPr marL="39370" algn="ctr">
                        <a:spcAft>
                          <a:spcPts val="0"/>
                        </a:spcAft>
                      </a:pPr>
                      <a:r>
                        <a:rPr lang="fr-FR" sz="1600" b="1" dirty="0">
                          <a:effectLst/>
                          <a:latin typeface="Calibri" panose="020F0502020204030204" pitchFamily="34" charset="0"/>
                        </a:rPr>
                        <a:t>24 800 €</a:t>
                      </a:r>
                      <a:endParaRPr lang="fr-FR" sz="1600" b="1" dirty="0">
                        <a:effectLst/>
                        <a:latin typeface="Calibri" panose="020F0502020204030204" pitchFamily="34" charset="0"/>
                        <a:ea typeface="Times New Roman" panose="02020603050405020304" pitchFamily="18" charset="0"/>
                      </a:endParaRPr>
                    </a:p>
                  </a:txBody>
                  <a:tcPr marL="44450" marR="44450" marT="0" marB="0" anchor="b"/>
                </a:tc>
              </a:tr>
            </a:tbl>
          </a:graphicData>
        </a:graphic>
      </p:graphicFrame>
    </p:spTree>
    <p:extLst>
      <p:ext uri="{BB962C8B-B14F-4D97-AF65-F5344CB8AC3E}">
        <p14:creationId xmlns:p14="http://schemas.microsoft.com/office/powerpoint/2010/main" val="304865490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750"/>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75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6"/>
                </p:tgtEl>
              </p:cMediaNode>
            </p:audio>
          </p:childTnLst>
        </p:cTn>
      </p:par>
    </p:tnLst>
    <p:bldLst>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775634" y="4364501"/>
            <a:ext cx="9377680" cy="4591609"/>
          </a:xfrm>
        </p:spPr>
        <p:txBody>
          <a:bodyPr>
            <a:normAutofit fontScale="90000"/>
          </a:bodyPr>
          <a:lstStyle/>
          <a:p>
            <a:pPr algn="ctr"/>
            <a:r>
              <a:rPr lang="fr-FR" sz="4800" b="1" i="1" dirty="0" smtClean="0"/>
              <a:t/>
            </a:r>
            <a:br>
              <a:rPr lang="fr-FR" sz="4800" b="1" i="1" dirty="0" smtClean="0"/>
            </a:br>
            <a:r>
              <a:rPr lang="fr-FR" sz="4800" b="1" i="1" dirty="0" smtClean="0"/>
              <a:t/>
            </a:r>
            <a:br>
              <a:rPr lang="fr-FR" sz="4800" b="1" i="1" dirty="0" smtClean="0"/>
            </a:br>
            <a:r>
              <a:rPr lang="fr-FR" sz="4400" b="1" i="1" dirty="0" smtClean="0">
                <a:latin typeface="Calibri" panose="020F0502020204030204" pitchFamily="34" charset="0"/>
              </a:rPr>
              <a:t>Le </a:t>
            </a:r>
            <a:r>
              <a:rPr lang="fr-FR" sz="4400" b="1" i="1" dirty="0">
                <a:latin typeface="Calibri" panose="020F0502020204030204" pitchFamily="34" charset="0"/>
              </a:rPr>
              <a:t>difficile écueil du coût de production (cause de tant de délocalisations) devient dans notre système une part intéressante de notre bénéfice et un support commercial non négligeable</a:t>
            </a:r>
            <a:r>
              <a:rPr lang="fr-FR" sz="4400" dirty="0">
                <a:latin typeface="Calibri" panose="020F0502020204030204" pitchFamily="34" charset="0"/>
              </a:rPr>
              <a:t/>
            </a:r>
            <a:br>
              <a:rPr lang="fr-FR" sz="4400" dirty="0">
                <a:latin typeface="Calibri" panose="020F0502020204030204" pitchFamily="34" charset="0"/>
              </a:rPr>
            </a:br>
            <a:r>
              <a:rPr lang="fr-FR" sz="4800" dirty="0"/>
              <a:t> </a:t>
            </a:r>
          </a:p>
        </p:txBody>
      </p:sp>
      <p:sp>
        <p:nvSpPr>
          <p:cNvPr id="3" name="Sous-titre 2"/>
          <p:cNvSpPr>
            <a:spLocks noGrp="1"/>
          </p:cNvSpPr>
          <p:nvPr>
            <p:ph type="subTitle" idx="1"/>
          </p:nvPr>
        </p:nvSpPr>
        <p:spPr>
          <a:xfrm>
            <a:off x="-328216" y="-325924"/>
            <a:ext cx="6992584" cy="1340532"/>
          </a:xfrm>
        </p:spPr>
        <p:txBody>
          <a:bodyPr>
            <a:normAutofit fontScale="92500" lnSpcReduction="10000"/>
          </a:bodyPr>
          <a:lstStyle/>
          <a:p>
            <a:r>
              <a:rPr lang="fr-FR" sz="4300" b="1" dirty="0">
                <a:solidFill>
                  <a:prstClr val="black"/>
                </a:solidFill>
              </a:rPr>
              <a:t>AVE</a:t>
            </a:r>
            <a:r>
              <a:rPr lang="fr-FR" sz="4300" dirty="0">
                <a:solidFill>
                  <a:prstClr val="black"/>
                </a:solidFill>
              </a:rPr>
              <a:t>/</a:t>
            </a:r>
            <a:r>
              <a:rPr lang="fr-FR" sz="8000" dirty="0">
                <a:solidFill>
                  <a:prstClr val="black"/>
                </a:solidFill>
              </a:rPr>
              <a:t> </a:t>
            </a:r>
            <a:r>
              <a:rPr lang="fr-FR" sz="3000" b="1" dirty="0">
                <a:solidFill>
                  <a:prstClr val="black"/>
                </a:solidFill>
              </a:rPr>
              <a:t>les Keys </a:t>
            </a:r>
            <a:r>
              <a:rPr lang="fr-FR" sz="3000" b="1" dirty="0" err="1">
                <a:solidFill>
                  <a:prstClr val="black"/>
                </a:solidFill>
              </a:rPr>
              <a:t>Metrics</a:t>
            </a:r>
            <a:r>
              <a:rPr lang="fr-FR" sz="3000" b="1" dirty="0">
                <a:solidFill>
                  <a:prstClr val="black"/>
                </a:solidFill>
              </a:rPr>
              <a:t> 2</a:t>
            </a:r>
            <a:r>
              <a:rPr lang="fr-FR" sz="3000" b="1" dirty="0" smtClean="0">
                <a:solidFill>
                  <a:prstClr val="black"/>
                </a:solidFill>
              </a:rPr>
              <a:t>° bis</a:t>
            </a:r>
            <a:endParaRPr lang="fr-FR" sz="3000" dirty="0"/>
          </a:p>
        </p:txBody>
      </p:sp>
      <p:sp>
        <p:nvSpPr>
          <p:cNvPr id="5" name="ZoneTexte 4"/>
          <p:cNvSpPr txBox="1"/>
          <p:nvPr/>
        </p:nvSpPr>
        <p:spPr>
          <a:xfrm>
            <a:off x="2167002" y="1502179"/>
            <a:ext cx="8392439" cy="3354765"/>
          </a:xfrm>
          <a:prstGeom prst="rect">
            <a:avLst/>
          </a:prstGeom>
          <a:noFill/>
        </p:spPr>
        <p:txBody>
          <a:bodyPr wrap="square" rtlCol="0">
            <a:spAutoFit/>
          </a:bodyPr>
          <a:lstStyle/>
          <a:p>
            <a:r>
              <a:rPr lang="fr-FR" sz="4400" b="1" i="1" dirty="0">
                <a:latin typeface="Calibri" panose="020F0502020204030204" pitchFamily="34" charset="0"/>
              </a:rPr>
              <a:t>Nous avons transformer le point faible de toutes les industries françaises en un produit d’exploitation. </a:t>
            </a:r>
            <a:r>
              <a:rPr lang="fr-FR" b="1" i="1" dirty="0"/>
              <a:t/>
            </a:r>
            <a:br>
              <a:rPr lang="fr-FR" b="1" i="1" dirty="0"/>
            </a:br>
            <a:endParaRPr lang="fr-FR" dirty="0"/>
          </a:p>
        </p:txBody>
      </p:sp>
    </p:spTree>
    <p:extLst>
      <p:ext uri="{BB962C8B-B14F-4D97-AF65-F5344CB8AC3E}">
        <p14:creationId xmlns:p14="http://schemas.microsoft.com/office/powerpoint/2010/main" val="490031092"/>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Espace réservé pour une image  13"/>
          <p:cNvPicPr>
            <a:picLocks noGrp="1" noChangeAspect="1"/>
          </p:cNvPicPr>
          <p:nvPr>
            <p:ph type="pic" idx="15"/>
          </p:nvPr>
        </p:nvPicPr>
        <p:blipFill>
          <a:blip r:embed="rId2" cstate="print">
            <a:extLst>
              <a:ext uri="{28A0092B-C50C-407E-A947-70E740481C1C}">
                <a14:useLocalDpi xmlns:a14="http://schemas.microsoft.com/office/drawing/2010/main" val="0"/>
              </a:ext>
            </a:extLst>
          </a:blip>
          <a:srcRect t="6554" b="6554"/>
          <a:stretch>
            <a:fillRect/>
          </a:stretch>
        </p:blipFill>
        <p:spPr>
          <a:xfrm>
            <a:off x="332699" y="3245423"/>
            <a:ext cx="4642755" cy="2952541"/>
          </a:xfrm>
        </p:spPr>
      </p:pic>
      <p:pic>
        <p:nvPicPr>
          <p:cNvPr id="15" name="Espace réservé pour une image  14"/>
          <p:cNvPicPr>
            <a:picLocks noGrp="1" noChangeAspect="1"/>
          </p:cNvPicPr>
          <p:nvPr>
            <p:ph type="pic" idx="21"/>
          </p:nvPr>
        </p:nvPicPr>
        <p:blipFill>
          <a:blip r:embed="rId3" cstate="print">
            <a:extLst>
              <a:ext uri="{28A0092B-C50C-407E-A947-70E740481C1C}">
                <a14:useLocalDpi xmlns:a14="http://schemas.microsoft.com/office/drawing/2010/main" val="0"/>
              </a:ext>
            </a:extLst>
          </a:blip>
          <a:srcRect t="6615" b="6615"/>
          <a:stretch>
            <a:fillRect/>
          </a:stretch>
        </p:blipFill>
        <p:spPr>
          <a:xfrm>
            <a:off x="4453492" y="3260765"/>
            <a:ext cx="3286049" cy="2087333"/>
          </a:xfrm>
        </p:spPr>
      </p:pic>
      <p:pic>
        <p:nvPicPr>
          <p:cNvPr id="16" name="Espace réservé pour une image  15"/>
          <p:cNvPicPr>
            <a:picLocks noGrp="1" noChangeAspect="1"/>
          </p:cNvPicPr>
          <p:nvPr>
            <p:ph type="pic" idx="22"/>
          </p:nvPr>
        </p:nvPicPr>
        <p:blipFill>
          <a:blip r:embed="rId4" cstate="print">
            <a:extLst>
              <a:ext uri="{28A0092B-C50C-407E-A947-70E740481C1C}">
                <a14:useLocalDpi xmlns:a14="http://schemas.microsoft.com/office/drawing/2010/main" val="0"/>
              </a:ext>
            </a:extLst>
          </a:blip>
          <a:srcRect t="6522" b="6522"/>
          <a:stretch>
            <a:fillRect/>
          </a:stretch>
        </p:blipFill>
        <p:spPr>
          <a:xfrm>
            <a:off x="7201226" y="3223150"/>
            <a:ext cx="2817058" cy="1791649"/>
          </a:xfrm>
        </p:spPr>
      </p:pic>
      <p:pic>
        <p:nvPicPr>
          <p:cNvPr id="12" name="Image 11"/>
          <p:cNvPicPr>
            <a:picLocks noChangeAspect="1"/>
          </p:cNvPicPr>
          <p:nvPr/>
        </p:nvPicPr>
        <p:blipFill>
          <a:blip r:embed="rId5"/>
          <a:stretch>
            <a:fillRect/>
          </a:stretch>
        </p:blipFill>
        <p:spPr>
          <a:xfrm>
            <a:off x="0" y="208485"/>
            <a:ext cx="6059949" cy="1072989"/>
          </a:xfrm>
          <a:prstGeom prst="rect">
            <a:avLst/>
          </a:prstGeom>
        </p:spPr>
      </p:pic>
      <p:sp>
        <p:nvSpPr>
          <p:cNvPr id="13" name="ZoneTexte 12"/>
          <p:cNvSpPr txBox="1"/>
          <p:nvPr/>
        </p:nvSpPr>
        <p:spPr>
          <a:xfrm>
            <a:off x="206698" y="932976"/>
            <a:ext cx="12187825" cy="2923877"/>
          </a:xfrm>
          <a:prstGeom prst="rect">
            <a:avLst/>
          </a:prstGeom>
          <a:noFill/>
        </p:spPr>
        <p:txBody>
          <a:bodyPr wrap="square" rtlCol="0">
            <a:spAutoFit/>
          </a:bodyPr>
          <a:lstStyle/>
          <a:p>
            <a:r>
              <a:rPr lang="fr-FR" b="1" i="1" dirty="0" smtClean="0">
                <a:solidFill>
                  <a:srgbClr val="002F8E"/>
                </a:solidFill>
              </a:rPr>
              <a:t>Le plus important actionnaire et partenaire d’AVE</a:t>
            </a:r>
          </a:p>
          <a:p>
            <a:r>
              <a:rPr lang="fr-FR" sz="2800" b="1" i="1" dirty="0" smtClean="0">
                <a:solidFill>
                  <a:srgbClr val="002F8E"/>
                </a:solidFill>
                <a:latin typeface="Calibri" panose="020F0502020204030204" pitchFamily="34" charset="0"/>
              </a:rPr>
              <a:t>Est un scientifique, ancien directeur de recherche du numéro 1 mondial de la chimie, reconnu par ses pairs à travers des prix plus ou moins prestigieux jusqu’à avoir été présélection pour le Nobel pour ses travaux sur les   </a:t>
            </a:r>
          </a:p>
          <a:p>
            <a:r>
              <a:rPr lang="fr-FR" sz="2800" b="1" i="1" dirty="0" smtClean="0">
                <a:solidFill>
                  <a:srgbClr val="002F8E"/>
                </a:solidFill>
                <a:latin typeface="Calibri" panose="020F0502020204030204" pitchFamily="34" charset="0"/>
              </a:rPr>
              <a:t>"molécules chimère »</a:t>
            </a:r>
            <a:endParaRPr lang="fr-FR" sz="2800" b="1" i="1" dirty="0">
              <a:solidFill>
                <a:srgbClr val="002F8E"/>
              </a:solidFill>
              <a:latin typeface="Calibri" panose="020F0502020204030204" pitchFamily="34" charset="0"/>
            </a:endParaRPr>
          </a:p>
          <a:p>
            <a:endParaRPr lang="fr-FR" dirty="0"/>
          </a:p>
        </p:txBody>
      </p:sp>
      <p:pic>
        <p:nvPicPr>
          <p:cNvPr id="21" name="Image 20"/>
          <p:cNvPicPr>
            <a:picLocks noChangeAspect="1"/>
          </p:cNvPicPr>
          <p:nvPr/>
        </p:nvPicPr>
        <p:blipFill>
          <a:blip r:embed="rId6"/>
          <a:stretch>
            <a:fillRect/>
          </a:stretch>
        </p:blipFill>
        <p:spPr>
          <a:xfrm>
            <a:off x="9584835" y="3156313"/>
            <a:ext cx="2372824" cy="1559285"/>
          </a:xfrm>
          <a:prstGeom prst="rect">
            <a:avLst/>
          </a:prstGeom>
        </p:spPr>
      </p:pic>
      <p:sp>
        <p:nvSpPr>
          <p:cNvPr id="22" name="Rectangle 21"/>
          <p:cNvSpPr/>
          <p:nvPr/>
        </p:nvSpPr>
        <p:spPr>
          <a:xfrm>
            <a:off x="10361142" y="4093547"/>
            <a:ext cx="2514887" cy="1384995"/>
          </a:xfrm>
          <a:prstGeom prst="rect">
            <a:avLst/>
          </a:prstGeom>
        </p:spPr>
        <p:txBody>
          <a:bodyPr wrap="square">
            <a:spAutoFit/>
          </a:bodyPr>
          <a:lstStyle/>
          <a:p>
            <a:r>
              <a:rPr lang="fr-FR" sz="2800" b="1" dirty="0">
                <a:solidFill>
                  <a:schemeClr val="tx1"/>
                </a:solidFill>
                <a:latin typeface="Calibri" panose="020F0502020204030204" pitchFamily="34" charset="0"/>
              </a:rPr>
              <a:t>Prix </a:t>
            </a:r>
            <a:r>
              <a:rPr lang="fr-FR" sz="2800" b="1" dirty="0" smtClean="0">
                <a:solidFill>
                  <a:schemeClr val="tx1"/>
                </a:solidFill>
                <a:latin typeface="Calibri" panose="020F0502020204030204" pitchFamily="34" charset="0"/>
              </a:rPr>
              <a:t>Interbancaire de l’innovation</a:t>
            </a:r>
            <a:endParaRPr lang="fr-FR" sz="2800" b="1" dirty="0">
              <a:solidFill>
                <a:schemeClr val="tx1"/>
              </a:solidFill>
              <a:latin typeface="Calibri" panose="020F0502020204030204" pitchFamily="34" charset="0"/>
            </a:endParaRPr>
          </a:p>
        </p:txBody>
      </p:sp>
      <p:sp>
        <p:nvSpPr>
          <p:cNvPr id="23" name="Rectangle 22"/>
          <p:cNvSpPr/>
          <p:nvPr/>
        </p:nvSpPr>
        <p:spPr>
          <a:xfrm>
            <a:off x="7078902" y="4540517"/>
            <a:ext cx="3032107" cy="1384995"/>
          </a:xfrm>
          <a:prstGeom prst="rect">
            <a:avLst/>
          </a:prstGeom>
        </p:spPr>
        <p:txBody>
          <a:bodyPr wrap="square">
            <a:spAutoFit/>
          </a:bodyPr>
          <a:lstStyle/>
          <a:p>
            <a:r>
              <a:rPr lang="fr-FR" sz="2800" b="1" dirty="0">
                <a:solidFill>
                  <a:schemeClr val="tx1"/>
                </a:solidFill>
                <a:latin typeface="Calibri" panose="020F0502020204030204" pitchFamily="34" charset="0"/>
              </a:rPr>
              <a:t>Prix </a:t>
            </a:r>
            <a:r>
              <a:rPr lang="fr-FR" sz="2800" b="1" dirty="0" smtClean="0">
                <a:solidFill>
                  <a:schemeClr val="tx1"/>
                </a:solidFill>
                <a:latin typeface="Calibri" panose="020F0502020204030204" pitchFamily="34" charset="0"/>
              </a:rPr>
              <a:t>Européen de la recherche scientifique</a:t>
            </a:r>
            <a:endParaRPr lang="fr-FR" sz="2800" b="1" dirty="0">
              <a:solidFill>
                <a:schemeClr val="tx1"/>
              </a:solidFill>
              <a:latin typeface="Calibri" panose="020F0502020204030204" pitchFamily="34" charset="0"/>
            </a:endParaRPr>
          </a:p>
        </p:txBody>
      </p:sp>
      <p:sp>
        <p:nvSpPr>
          <p:cNvPr id="24" name="Rectangle 23"/>
          <p:cNvSpPr/>
          <p:nvPr/>
        </p:nvSpPr>
        <p:spPr>
          <a:xfrm>
            <a:off x="575352" y="5807165"/>
            <a:ext cx="3396493" cy="1384995"/>
          </a:xfrm>
          <a:prstGeom prst="rect">
            <a:avLst/>
          </a:prstGeom>
        </p:spPr>
        <p:txBody>
          <a:bodyPr wrap="square">
            <a:spAutoFit/>
          </a:bodyPr>
          <a:lstStyle/>
          <a:p>
            <a:r>
              <a:rPr lang="fr-FR" sz="2800" b="1" dirty="0">
                <a:solidFill>
                  <a:schemeClr val="tx1"/>
                </a:solidFill>
                <a:latin typeface="Calibri" panose="020F0502020204030204" pitchFamily="34" charset="0"/>
              </a:rPr>
              <a:t>Prix </a:t>
            </a:r>
            <a:r>
              <a:rPr lang="fr-FR" sz="2800" b="1" dirty="0" smtClean="0">
                <a:solidFill>
                  <a:schemeClr val="tx1"/>
                </a:solidFill>
                <a:latin typeface="Calibri" panose="020F0502020204030204" pitchFamily="34" charset="0"/>
              </a:rPr>
              <a:t>de l’innovation scientifique de la Défense Nationale</a:t>
            </a:r>
            <a:endParaRPr lang="fr-FR" sz="2800" b="1" dirty="0">
              <a:solidFill>
                <a:schemeClr val="tx1"/>
              </a:solidFill>
              <a:latin typeface="Calibri" panose="020F0502020204030204" pitchFamily="34" charset="0"/>
            </a:endParaRPr>
          </a:p>
        </p:txBody>
      </p:sp>
      <p:sp>
        <p:nvSpPr>
          <p:cNvPr id="25" name="Rectangle 24"/>
          <p:cNvSpPr/>
          <p:nvPr/>
        </p:nvSpPr>
        <p:spPr>
          <a:xfrm>
            <a:off x="4499371" y="5201488"/>
            <a:ext cx="3032107" cy="954107"/>
          </a:xfrm>
          <a:prstGeom prst="rect">
            <a:avLst/>
          </a:prstGeom>
        </p:spPr>
        <p:txBody>
          <a:bodyPr wrap="square">
            <a:spAutoFit/>
          </a:bodyPr>
          <a:lstStyle/>
          <a:p>
            <a:r>
              <a:rPr lang="fr-FR" sz="2800" b="1" dirty="0">
                <a:solidFill>
                  <a:schemeClr val="tx1"/>
                </a:solidFill>
                <a:latin typeface="Calibri" panose="020F0502020204030204" pitchFamily="34" charset="0"/>
              </a:rPr>
              <a:t>Prix spécial de </a:t>
            </a:r>
            <a:r>
              <a:rPr lang="fr-FR" sz="2800" b="1" dirty="0" smtClean="0">
                <a:solidFill>
                  <a:schemeClr val="tx1"/>
                </a:solidFill>
                <a:latin typeface="Calibri" panose="020F0502020204030204" pitchFamily="34" charset="0"/>
              </a:rPr>
              <a:t>l’ANVAR</a:t>
            </a:r>
            <a:endParaRPr lang="fr-FR" sz="2800" b="1" dirty="0">
              <a:solidFill>
                <a:schemeClr val="tx1"/>
              </a:solidFill>
              <a:latin typeface="Calibri" panose="020F0502020204030204" pitchFamily="34" charset="0"/>
            </a:endParaRPr>
          </a:p>
        </p:txBody>
      </p:sp>
      <p:pic>
        <p:nvPicPr>
          <p:cNvPr id="27" name="Image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12436" y="4093547"/>
            <a:ext cx="6697411" cy="7783318"/>
          </a:xfrm>
          <a:prstGeom prst="rect">
            <a:avLst/>
          </a:prstGeom>
        </p:spPr>
      </p:pic>
      <p:pic>
        <p:nvPicPr>
          <p:cNvPr id="28" name="Image 27"/>
          <p:cNvPicPr>
            <a:picLocks noChangeAspect="1"/>
          </p:cNvPicPr>
          <p:nvPr/>
        </p:nvPicPr>
        <p:blipFill>
          <a:blip r:embed="rId8"/>
          <a:stretch>
            <a:fillRect/>
          </a:stretch>
        </p:blipFill>
        <p:spPr>
          <a:xfrm>
            <a:off x="11053287" y="202976"/>
            <a:ext cx="1341236" cy="1341236"/>
          </a:xfrm>
          <a:prstGeom prst="rect">
            <a:avLst/>
          </a:prstGeom>
        </p:spPr>
      </p:pic>
    </p:spTree>
    <p:extLst>
      <p:ext uri="{BB962C8B-B14F-4D97-AF65-F5344CB8AC3E}">
        <p14:creationId xmlns:p14="http://schemas.microsoft.com/office/powerpoint/2010/main" val="415928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anim calcmode="lin" valueType="num">
                                      <p:cBhvr>
                                        <p:cTn id="8" dur="2000" fill="hold"/>
                                        <p:tgtEl>
                                          <p:spTgt spid="28"/>
                                        </p:tgtEl>
                                        <p:attrNameLst>
                                          <p:attrName>ppt_w</p:attrName>
                                        </p:attrNameLst>
                                      </p:cBhvr>
                                      <p:tavLst>
                                        <p:tav tm="0" fmla="#ppt_w*sin(2.5*pi*$)">
                                          <p:val>
                                            <p:fltVal val="0"/>
                                          </p:val>
                                        </p:tav>
                                        <p:tav tm="100000">
                                          <p:val>
                                            <p:fltVal val="1"/>
                                          </p:val>
                                        </p:tav>
                                      </p:tavLst>
                                    </p:anim>
                                    <p:anim calcmode="lin" valueType="num">
                                      <p:cBhvr>
                                        <p:cTn id="9" dur="2000" fill="hold"/>
                                        <p:tgtEl>
                                          <p:spTgt spid="28"/>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23">
                                            <p:txEl>
                                              <p:pRg st="0" end="0"/>
                                            </p:txEl>
                                          </p:spTgt>
                                        </p:tgtEl>
                                        <p:attrNameLst>
                                          <p:attrName>style.visibility</p:attrName>
                                        </p:attrNameLst>
                                      </p:cBhvr>
                                      <p:to>
                                        <p:strVal val="visible"/>
                                      </p:to>
                                    </p:set>
                                    <p:animEffect transition="in" filter="fade">
                                      <p:cBhvr>
                                        <p:cTn id="27" dur="500"/>
                                        <p:tgtEl>
                                          <p:spTgt spid="2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1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p:nvPr/>
        </p:nvSpPr>
        <p:spPr>
          <a:xfrm>
            <a:off x="557799" y="341047"/>
            <a:ext cx="5801118" cy="8763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lvl1pPr algn="l">
              <a:defRPr sz="4000">
                <a:solidFill>
                  <a:srgbClr val="0C1031"/>
                </a:solidFill>
                <a:latin typeface="Proxima Nova Condensed Semibold"/>
                <a:ea typeface="Proxima Nova Condensed Semibold"/>
                <a:cs typeface="Proxima Nova Condensed Semibold"/>
                <a:sym typeface="Proxima Nova Condensed Semibold"/>
              </a:defRPr>
            </a:lvl1pPr>
          </a:lstStyle>
          <a:p>
            <a:r>
              <a:rPr lang="fr-FR" b="1" dirty="0">
                <a:solidFill>
                  <a:prstClr val="black"/>
                </a:solidFill>
                <a:latin typeface="Calibri" panose="020F0502020204030204" pitchFamily="34" charset="0"/>
              </a:rPr>
              <a:t>AVE</a:t>
            </a:r>
            <a:r>
              <a:rPr lang="fr-FR" dirty="0">
                <a:solidFill>
                  <a:prstClr val="black"/>
                </a:solidFill>
                <a:latin typeface="Calibri" panose="020F0502020204030204" pitchFamily="34" charset="0"/>
              </a:rPr>
              <a:t>/ </a:t>
            </a:r>
            <a:r>
              <a:rPr sz="2800" b="1" dirty="0" smtClean="0">
                <a:latin typeface="Calibri" panose="020F0502020204030204" pitchFamily="34" charset="0"/>
              </a:rPr>
              <a:t>R&amp;D </a:t>
            </a:r>
            <a:r>
              <a:rPr sz="2800" b="1" dirty="0">
                <a:latin typeface="Calibri" panose="020F0502020204030204" pitchFamily="34" charset="0"/>
              </a:rPr>
              <a:t>/ </a:t>
            </a:r>
            <a:r>
              <a:rPr sz="2800" b="1" dirty="0" smtClean="0">
                <a:latin typeface="Calibri" panose="020F0502020204030204" pitchFamily="34" charset="0"/>
              </a:rPr>
              <a:t>PI</a:t>
            </a:r>
            <a:r>
              <a:rPr lang="fr-FR" sz="2800" b="1" dirty="0" smtClean="0">
                <a:latin typeface="Calibri" panose="020F0502020204030204" pitchFamily="34" charset="0"/>
              </a:rPr>
              <a:t> suite</a:t>
            </a:r>
            <a:endParaRPr sz="2800" b="1" dirty="0">
              <a:latin typeface="Calibri" panose="020F0502020204030204" pitchFamily="34" charset="0"/>
            </a:endParaRPr>
          </a:p>
        </p:txBody>
      </p:sp>
      <p:sp>
        <p:nvSpPr>
          <p:cNvPr id="2" name="Rectangle 1"/>
          <p:cNvSpPr/>
          <p:nvPr/>
        </p:nvSpPr>
        <p:spPr>
          <a:xfrm>
            <a:off x="5562409" y="1103346"/>
            <a:ext cx="5869894" cy="3948325"/>
          </a:xfrm>
          <a:prstGeom prst="rect">
            <a:avLst/>
          </a:prstGeom>
        </p:spPr>
        <p:txBody>
          <a:bodyPr wrap="square">
            <a:spAutoFit/>
          </a:bodyPr>
          <a:lstStyle/>
          <a:p>
            <a:pPr lvl="0" defTabSz="1300460" hangingPunct="1">
              <a:lnSpc>
                <a:spcPct val="120000"/>
              </a:lnSpc>
              <a:spcBef>
                <a:spcPts val="1422"/>
              </a:spcBef>
              <a:buSzPct val="125000"/>
            </a:pPr>
            <a:r>
              <a:rPr lang="fr-FR" sz="2844" b="1" kern="1200" cap="all" dirty="0">
                <a:solidFill>
                  <a:srgbClr val="002F8E"/>
                </a:solidFill>
                <a:latin typeface="Calibri" panose="020F0502020204030204" pitchFamily="34" charset="0"/>
              </a:rPr>
              <a:t>- AVE détient la propriété intellectuelle du </a:t>
            </a:r>
            <a:r>
              <a:rPr lang="fr-FR" sz="2844" b="1" kern="1200" cap="all" dirty="0" err="1">
                <a:solidFill>
                  <a:srgbClr val="FF0000"/>
                </a:solidFill>
                <a:latin typeface="Calibri" panose="020F0502020204030204" pitchFamily="34" charset="0"/>
              </a:rPr>
              <a:t>xylium</a:t>
            </a:r>
            <a:r>
              <a:rPr lang="fr-FR" sz="2844" b="1" kern="1200" cap="all" dirty="0">
                <a:solidFill>
                  <a:srgbClr val="002F8E"/>
                </a:solidFill>
                <a:latin typeface="Calibri" panose="020F0502020204030204" pitchFamily="34" charset="0"/>
              </a:rPr>
              <a:t>.</a:t>
            </a:r>
          </a:p>
          <a:p>
            <a:pPr lvl="0" defTabSz="1300460" hangingPunct="1">
              <a:lnSpc>
                <a:spcPct val="120000"/>
              </a:lnSpc>
              <a:spcBef>
                <a:spcPts val="1422"/>
              </a:spcBef>
              <a:buSzPct val="125000"/>
            </a:pPr>
            <a:r>
              <a:rPr lang="fr-FR" sz="2844" b="1" kern="1200" cap="all" dirty="0">
                <a:solidFill>
                  <a:srgbClr val="002F8E"/>
                </a:solidFill>
                <a:latin typeface="Calibri" panose="020F0502020204030204" pitchFamily="34" charset="0"/>
              </a:rPr>
              <a:t>- Ave Détient une licence d’exploitation sur la machine permettant le greffage covalent de deux molécules incompatibles</a:t>
            </a:r>
          </a:p>
        </p:txBody>
      </p:sp>
      <p:pic>
        <p:nvPicPr>
          <p:cNvPr id="5" name="Image 4"/>
          <p:cNvPicPr>
            <a:picLocks noChangeAspect="1"/>
          </p:cNvPicPr>
          <p:nvPr/>
        </p:nvPicPr>
        <p:blipFill>
          <a:blip r:embed="rId2"/>
          <a:stretch>
            <a:fillRect/>
          </a:stretch>
        </p:blipFill>
        <p:spPr>
          <a:xfrm>
            <a:off x="1606061" y="6731622"/>
            <a:ext cx="3956348" cy="2860810"/>
          </a:xfrm>
          <a:prstGeom prst="rect">
            <a:avLst/>
          </a:prstGeom>
        </p:spPr>
      </p:pic>
      <p:pic>
        <p:nvPicPr>
          <p:cNvPr id="10" name="Image 9"/>
          <p:cNvPicPr>
            <a:picLocks noChangeAspect="1"/>
          </p:cNvPicPr>
          <p:nvPr/>
        </p:nvPicPr>
        <p:blipFill>
          <a:blip r:embed="rId3"/>
          <a:stretch>
            <a:fillRect/>
          </a:stretch>
        </p:blipFill>
        <p:spPr>
          <a:xfrm>
            <a:off x="319267" y="1979647"/>
            <a:ext cx="6529935" cy="4763829"/>
          </a:xfrm>
          <a:prstGeom prst="rect">
            <a:avLst/>
          </a:prstGeom>
        </p:spPr>
      </p:pic>
      <p:pic>
        <p:nvPicPr>
          <p:cNvPr id="9" name="Image 8"/>
          <p:cNvPicPr>
            <a:picLocks noChangeAspect="1"/>
          </p:cNvPicPr>
          <p:nvPr/>
        </p:nvPicPr>
        <p:blipFill>
          <a:blip r:embed="rId4"/>
          <a:stretch>
            <a:fillRect/>
          </a:stretch>
        </p:blipFill>
        <p:spPr>
          <a:xfrm>
            <a:off x="291683" y="3828735"/>
            <a:ext cx="5434370" cy="5952047"/>
          </a:xfrm>
          <a:prstGeom prst="rect">
            <a:avLst/>
          </a:prstGeom>
        </p:spPr>
      </p:pic>
      <p:pic>
        <p:nvPicPr>
          <p:cNvPr id="11" name="Image 10"/>
          <p:cNvPicPr>
            <a:picLocks noChangeAspect="1"/>
          </p:cNvPicPr>
          <p:nvPr/>
        </p:nvPicPr>
        <p:blipFill>
          <a:blip r:embed="rId5"/>
          <a:stretch>
            <a:fillRect/>
          </a:stretch>
        </p:blipFill>
        <p:spPr>
          <a:xfrm>
            <a:off x="7172890" y="7490057"/>
            <a:ext cx="5831910" cy="2389139"/>
          </a:xfrm>
          <a:prstGeom prst="rect">
            <a:avLst/>
          </a:prstGeom>
        </p:spPr>
      </p:pic>
      <p:pic>
        <p:nvPicPr>
          <p:cNvPr id="12" name="Image 11"/>
          <p:cNvPicPr>
            <a:picLocks noChangeAspect="1"/>
          </p:cNvPicPr>
          <p:nvPr/>
        </p:nvPicPr>
        <p:blipFill>
          <a:blip r:embed="rId6"/>
          <a:stretch>
            <a:fillRect/>
          </a:stretch>
        </p:blipFill>
        <p:spPr>
          <a:xfrm>
            <a:off x="7320209" y="5438832"/>
            <a:ext cx="5364159" cy="2870108"/>
          </a:xfrm>
          <a:prstGeom prst="rect">
            <a:avLst/>
          </a:prstGeom>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2000" fill="hold"/>
                                        <p:tgtEl>
                                          <p:spTgt spid="5"/>
                                        </p:tgtEl>
                                        <p:attrNameLst>
                                          <p:attrName>ppt_w</p:attrName>
                                        </p:attrNameLst>
                                      </p:cBhvr>
                                      <p:tavLst>
                                        <p:tav tm="0">
                                          <p:val>
                                            <p:fltVal val="0"/>
                                          </p:val>
                                        </p:tav>
                                        <p:tav tm="100000">
                                          <p:val>
                                            <p:strVal val="#ppt_w"/>
                                          </p:val>
                                        </p:tav>
                                      </p:tavLst>
                                    </p:anim>
                                    <p:anim calcmode="lin" valueType="num">
                                      <p:cBhvr>
                                        <p:cTn id="13" dur="2000" fill="hold"/>
                                        <p:tgtEl>
                                          <p:spTgt spid="5"/>
                                        </p:tgtEl>
                                        <p:attrNameLst>
                                          <p:attrName>ppt_h</p:attrName>
                                        </p:attrNameLst>
                                      </p:cBhvr>
                                      <p:tavLst>
                                        <p:tav tm="0">
                                          <p:val>
                                            <p:fltVal val="0"/>
                                          </p:val>
                                        </p:tav>
                                        <p:tav tm="100000">
                                          <p:val>
                                            <p:strVal val="#ppt_h"/>
                                          </p:val>
                                        </p:tav>
                                      </p:tavLst>
                                    </p:anim>
                                    <p:animEffect transition="in" filter="fade">
                                      <p:cBhvr>
                                        <p:cTn id="14" dur="2000"/>
                                        <p:tgtEl>
                                          <p:spTgt spid="5"/>
                                        </p:tgtEl>
                                      </p:cBhvr>
                                    </p:animEffect>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75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250"/>
                                        <p:tgtEl>
                                          <p:spTgt spid="12"/>
                                        </p:tgtEl>
                                      </p:cBhvr>
                                    </p:animEffect>
                                  </p:childTnLst>
                                </p:cTn>
                              </p:par>
                            </p:childTnLst>
                          </p:cTn>
                        </p:par>
                        <p:par>
                          <p:cTn id="24" fill="hold">
                            <p:stCondLst>
                              <p:cond delay="125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7|1.9|2.2|1.3"/>
</p:tagLst>
</file>

<file path=ppt/tags/tag2.xml><?xml version="1.0" encoding="utf-8"?>
<p:tagLst xmlns:a="http://schemas.openxmlformats.org/drawingml/2006/main" xmlns:r="http://schemas.openxmlformats.org/officeDocument/2006/relationships" xmlns:p="http://schemas.openxmlformats.org/presentationml/2006/main">
  <p:tag name="TIMING" val="|18|2.5|7.2|4.3"/>
</p:tagLst>
</file>

<file path=ppt/tags/tag3.xml><?xml version="1.0" encoding="utf-8"?>
<p:tagLst xmlns:a="http://schemas.openxmlformats.org/drawingml/2006/main" xmlns:r="http://schemas.openxmlformats.org/officeDocument/2006/relationships" xmlns:p="http://schemas.openxmlformats.org/presentationml/2006/main">
  <p:tag name="TIMING" val="|2.2|3.7|4.5|6.6"/>
</p:tagLst>
</file>

<file path=ppt/tags/tag4.xml><?xml version="1.0" encoding="utf-8"?>
<p:tagLst xmlns:a="http://schemas.openxmlformats.org/drawingml/2006/main" xmlns:r="http://schemas.openxmlformats.org/officeDocument/2006/relationships" xmlns:p="http://schemas.openxmlformats.org/presentationml/2006/main">
  <p:tag name="TIMING" val="|4.1|3.2|1.8|4|1.2|3|1.2"/>
</p:tagLst>
</file>

<file path=ppt/tags/tag5.xml><?xml version="1.0" encoding="utf-8"?>
<p:tagLst xmlns:a="http://schemas.openxmlformats.org/drawingml/2006/main" xmlns:r="http://schemas.openxmlformats.org/officeDocument/2006/relationships" xmlns:p="http://schemas.openxmlformats.org/presentationml/2006/main">
  <p:tag name="TIMING" val="|1.5|1.1|2.3"/>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6.pn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TM04033919[[fn=Circuit]]</Template>
  <TotalTime>2476</TotalTime>
  <Words>1632</Words>
  <Application>Microsoft Office PowerPoint</Application>
  <PresentationFormat>Personnalisé</PresentationFormat>
  <Paragraphs>197</Paragraphs>
  <Slides>21</Slides>
  <Notes>5</Notes>
  <HiddenSlides>0</HiddenSlides>
  <MMClips>7</MMClips>
  <ScaleCrop>false</ScaleCrop>
  <HeadingPairs>
    <vt:vector size="6" baseType="variant">
      <vt:variant>
        <vt:lpstr>Polices utilisées</vt:lpstr>
      </vt:variant>
      <vt:variant>
        <vt:i4>12</vt:i4>
      </vt:variant>
      <vt:variant>
        <vt:lpstr>Thème</vt:lpstr>
      </vt:variant>
      <vt:variant>
        <vt:i4>1</vt:i4>
      </vt:variant>
      <vt:variant>
        <vt:lpstr>Titres des diapositives</vt:lpstr>
      </vt:variant>
      <vt:variant>
        <vt:i4>21</vt:i4>
      </vt:variant>
    </vt:vector>
  </HeadingPairs>
  <TitlesOfParts>
    <vt:vector size="34" baseType="lpstr">
      <vt:lpstr>Adobe Garamond Pro Bold</vt:lpstr>
      <vt:lpstr>Arial</vt:lpstr>
      <vt:lpstr>Calibri</vt:lpstr>
      <vt:lpstr>Courier New</vt:lpstr>
      <vt:lpstr>Helvetica</vt:lpstr>
      <vt:lpstr>Helvetica Light</vt:lpstr>
      <vt:lpstr>Helvetica Neue</vt:lpstr>
      <vt:lpstr>Proxima Nova Condensed Regular</vt:lpstr>
      <vt:lpstr>Proxima Nova Condensed Semibold</vt:lpstr>
      <vt:lpstr>Times New Roman</vt:lpstr>
      <vt:lpstr>Trebuchet MS</vt:lpstr>
      <vt:lpstr>Tw Cen MT</vt:lpstr>
      <vt:lpstr>Circuit</vt:lpstr>
      <vt:lpstr>Présentation PowerPoint</vt:lpstr>
      <vt:lpstr>AVE/ ProblèmeS à résoudre</vt:lpstr>
      <vt:lpstr>AVE/ Les solutions</vt:lpstr>
      <vt:lpstr>AVE/ les milestones </vt:lpstr>
      <vt:lpstr>Présentation PowerPoint</vt:lpstr>
      <vt:lpstr>AVE est aussi un centre de Formation</vt:lpstr>
      <vt:lpstr>  Le difficile écueil du coût de production (cause de tant de délocalisations) devient dans notre système une part intéressante de notre bénéfice et un support commercial non négligeable  </vt:lpstr>
      <vt:lpstr>Présentation PowerPoint</vt:lpstr>
      <vt:lpstr>Présentation PowerPoint</vt:lpstr>
      <vt:lpstr>Présentation PowerPoint</vt:lpstr>
      <vt:lpstr>AVE/ Market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utilisateur1</dc:creator>
  <cp:lastModifiedBy>Philippe GUILLOT</cp:lastModifiedBy>
  <cp:revision>208</cp:revision>
  <dcterms:modified xsi:type="dcterms:W3CDTF">2017-11-10T11:54:53Z</dcterms:modified>
</cp:coreProperties>
</file>